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5"/>
  </p:notesMasterIdLst>
  <p:sldIdLst>
    <p:sldId id="256" r:id="rId2"/>
    <p:sldId id="267" r:id="rId3"/>
    <p:sldId id="268" r:id="rId4"/>
    <p:sldId id="257" r:id="rId5"/>
    <p:sldId id="258" r:id="rId6"/>
    <p:sldId id="259" r:id="rId7"/>
    <p:sldId id="260" r:id="rId8"/>
    <p:sldId id="261" r:id="rId9"/>
    <p:sldId id="262" r:id="rId10"/>
    <p:sldId id="263" r:id="rId11"/>
    <p:sldId id="264" r:id="rId12"/>
    <p:sldId id="265" r:id="rId13"/>
    <p:sldId id="266"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3D95804-A20C-C3F1-4093-B2F910D97417}" v="126" dt="2025-05-14T15:55:44.482"/>
    <p1510:client id="{B9473081-5F50-996C-945E-946E0B33D6A4}" v="7" dt="2025-05-14T16:16:40.5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7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iburce RIOULT" userId="S::trioult@nextroad.com::e627255b-6b47-4d46-bf03-39f0f3e6cf9d" providerId="AD" clId="Web-{B9473081-5F50-996C-945E-946E0B33D6A4}"/>
    <pc:docChg chg="modSld">
      <pc:chgData name="Tiburce RIOULT" userId="S::trioult@nextroad.com::e627255b-6b47-4d46-bf03-39f0f3e6cf9d" providerId="AD" clId="Web-{B9473081-5F50-996C-945E-946E0B33D6A4}" dt="2025-05-14T16:17:11.245" v="10"/>
      <pc:docMkLst>
        <pc:docMk/>
      </pc:docMkLst>
      <pc:sldChg chg="addSp delSp modSp mod setBg setClrOvrMap">
        <pc:chgData name="Tiburce RIOULT" userId="S::trioult@nextroad.com::e627255b-6b47-4d46-bf03-39f0f3e6cf9d" providerId="AD" clId="Web-{B9473081-5F50-996C-945E-946E0B33D6A4}" dt="2025-05-14T16:16:40.572" v="9" actId="20577"/>
        <pc:sldMkLst>
          <pc:docMk/>
          <pc:sldMk cId="3742224185" sldId="267"/>
        </pc:sldMkLst>
        <pc:spChg chg="mod">
          <ac:chgData name="Tiburce RIOULT" userId="S::trioult@nextroad.com::e627255b-6b47-4d46-bf03-39f0f3e6cf9d" providerId="AD" clId="Web-{B9473081-5F50-996C-945E-946E0B33D6A4}" dt="2025-05-14T16:16:13.087" v="2"/>
          <ac:spMkLst>
            <pc:docMk/>
            <pc:sldMk cId="3742224185" sldId="267"/>
            <ac:spMk id="2" creationId="{45CF9DFF-DD16-ABE2-0BE6-793154F1190D}"/>
          </ac:spMkLst>
        </pc:spChg>
        <pc:spChg chg="mod">
          <ac:chgData name="Tiburce RIOULT" userId="S::trioult@nextroad.com::e627255b-6b47-4d46-bf03-39f0f3e6cf9d" providerId="AD" clId="Web-{B9473081-5F50-996C-945E-946E0B33D6A4}" dt="2025-05-14T16:16:40.572" v="9" actId="20577"/>
          <ac:spMkLst>
            <pc:docMk/>
            <pc:sldMk cId="3742224185" sldId="267"/>
            <ac:spMk id="9" creationId="{B891F9C0-8B46-4846-97D8-7AB4DCE5DFE7}"/>
          </ac:spMkLst>
        </pc:spChg>
        <pc:spChg chg="mod">
          <ac:chgData name="Tiburce RIOULT" userId="S::trioult@nextroad.com::e627255b-6b47-4d46-bf03-39f0f3e6cf9d" providerId="AD" clId="Web-{B9473081-5F50-996C-945E-946E0B33D6A4}" dt="2025-05-14T16:16:13.087" v="2"/>
          <ac:spMkLst>
            <pc:docMk/>
            <pc:sldMk cId="3742224185" sldId="267"/>
            <ac:spMk id="11" creationId="{F560FC37-375B-4B1B-BF8B-AEA974D7D47B}"/>
          </ac:spMkLst>
        </pc:spChg>
        <pc:spChg chg="add del">
          <ac:chgData name="Tiburce RIOULT" userId="S::trioult@nextroad.com::e627255b-6b47-4d46-bf03-39f0f3e6cf9d" providerId="AD" clId="Web-{B9473081-5F50-996C-945E-946E0B33D6A4}" dt="2025-05-14T16:16:13.071" v="1"/>
          <ac:spMkLst>
            <pc:docMk/>
            <pc:sldMk cId="3742224185" sldId="267"/>
            <ac:spMk id="1033" creationId="{2B258D2B-6AC3-4B3A-A87C-FD7E6517826E}"/>
          </ac:spMkLst>
        </pc:spChg>
        <pc:spChg chg="add del">
          <ac:chgData name="Tiburce RIOULT" userId="S::trioult@nextroad.com::e627255b-6b47-4d46-bf03-39f0f3e6cf9d" providerId="AD" clId="Web-{B9473081-5F50-996C-945E-946E0B33D6A4}" dt="2025-05-14T16:16:13.071" v="1"/>
          <ac:spMkLst>
            <pc:docMk/>
            <pc:sldMk cId="3742224185" sldId="267"/>
            <ac:spMk id="1035" creationId="{8D55DD8B-9BF9-4B91-A22D-2D3F2AEFF189}"/>
          </ac:spMkLst>
        </pc:spChg>
        <pc:spChg chg="add">
          <ac:chgData name="Tiburce RIOULT" userId="S::trioult@nextroad.com::e627255b-6b47-4d46-bf03-39f0f3e6cf9d" providerId="AD" clId="Web-{B9473081-5F50-996C-945E-946E0B33D6A4}" dt="2025-05-14T16:16:13.087" v="2"/>
          <ac:spMkLst>
            <pc:docMk/>
            <pc:sldMk cId="3742224185" sldId="267"/>
            <ac:spMk id="1037" creationId="{F0254341-1068-4FB7-8AEF-220C6EB4101F}"/>
          </ac:spMkLst>
        </pc:spChg>
        <pc:spChg chg="add">
          <ac:chgData name="Tiburce RIOULT" userId="S::trioult@nextroad.com::e627255b-6b47-4d46-bf03-39f0f3e6cf9d" providerId="AD" clId="Web-{B9473081-5F50-996C-945E-946E0B33D6A4}" dt="2025-05-14T16:16:13.087" v="2"/>
          <ac:spMkLst>
            <pc:docMk/>
            <pc:sldMk cId="3742224185" sldId="267"/>
            <ac:spMk id="1038" creationId="{39EE869B-085D-43B3-AED8-9B065561249F}"/>
          </ac:spMkLst>
        </pc:spChg>
        <pc:spChg chg="add">
          <ac:chgData name="Tiburce RIOULT" userId="S::trioult@nextroad.com::e627255b-6b47-4d46-bf03-39f0f3e6cf9d" providerId="AD" clId="Web-{B9473081-5F50-996C-945E-946E0B33D6A4}" dt="2025-05-14T16:16:13.087" v="2"/>
          <ac:spMkLst>
            <pc:docMk/>
            <pc:sldMk cId="3742224185" sldId="267"/>
            <ac:spMk id="1039" creationId="{C54E744A-A072-47AF-981A-37186176C2CC}"/>
          </ac:spMkLst>
        </pc:spChg>
        <pc:picChg chg="mod ord">
          <ac:chgData name="Tiburce RIOULT" userId="S::trioult@nextroad.com::e627255b-6b47-4d46-bf03-39f0f3e6cf9d" providerId="AD" clId="Web-{B9473081-5F50-996C-945E-946E0B33D6A4}" dt="2025-05-14T16:16:13.087" v="2"/>
          <ac:picMkLst>
            <pc:docMk/>
            <pc:sldMk cId="3742224185" sldId="267"/>
            <ac:picMk id="1028" creationId="{2CAD2F59-E9B5-4165-80C3-B05818566809}"/>
          </ac:picMkLst>
        </pc:picChg>
      </pc:sldChg>
      <pc:sldChg chg="addSp delSp modSp mod setBg">
        <pc:chgData name="Tiburce RIOULT" userId="S::trioult@nextroad.com::e627255b-6b47-4d46-bf03-39f0f3e6cf9d" providerId="AD" clId="Web-{B9473081-5F50-996C-945E-946E0B33D6A4}" dt="2025-05-14T16:17:11.245" v="10"/>
        <pc:sldMkLst>
          <pc:docMk/>
          <pc:sldMk cId="2417935941" sldId="268"/>
        </pc:sldMkLst>
        <pc:spChg chg="mod">
          <ac:chgData name="Tiburce RIOULT" userId="S::trioult@nextroad.com::e627255b-6b47-4d46-bf03-39f0f3e6cf9d" providerId="AD" clId="Web-{B9473081-5F50-996C-945E-946E0B33D6A4}" dt="2025-05-14T16:17:11.245" v="10"/>
          <ac:spMkLst>
            <pc:docMk/>
            <pc:sldMk cId="2417935941" sldId="268"/>
            <ac:spMk id="2" creationId="{72B70611-857E-41D4-9D2E-9F64BC53D98A}"/>
          </ac:spMkLst>
        </pc:spChg>
        <pc:spChg chg="del">
          <ac:chgData name="Tiburce RIOULT" userId="S::trioult@nextroad.com::e627255b-6b47-4d46-bf03-39f0f3e6cf9d" providerId="AD" clId="Web-{B9473081-5F50-996C-945E-946E0B33D6A4}" dt="2025-05-14T16:17:11.245" v="10"/>
          <ac:spMkLst>
            <pc:docMk/>
            <pc:sldMk cId="2417935941" sldId="268"/>
            <ac:spMk id="3" creationId="{98B4A04D-FBF4-43EC-BFFB-5764C173AC51}"/>
          </ac:spMkLst>
        </pc:spChg>
        <pc:spChg chg="add">
          <ac:chgData name="Tiburce RIOULT" userId="S::trioult@nextroad.com::e627255b-6b47-4d46-bf03-39f0f3e6cf9d" providerId="AD" clId="Web-{B9473081-5F50-996C-945E-946E0B33D6A4}" dt="2025-05-14T16:17:11.245" v="10"/>
          <ac:spMkLst>
            <pc:docMk/>
            <pc:sldMk cId="2417935941" sldId="268"/>
            <ac:spMk id="9" creationId="{BF7E8610-2DF7-4AF0-B876-0F3B7882A6B7}"/>
          </ac:spMkLst>
        </pc:spChg>
        <pc:spChg chg="add">
          <ac:chgData name="Tiburce RIOULT" userId="S::trioult@nextroad.com::e627255b-6b47-4d46-bf03-39f0f3e6cf9d" providerId="AD" clId="Web-{B9473081-5F50-996C-945E-946E0B33D6A4}" dt="2025-05-14T16:17:11.245" v="10"/>
          <ac:spMkLst>
            <pc:docMk/>
            <pc:sldMk cId="2417935941" sldId="268"/>
            <ac:spMk id="11" creationId="{C1C8C023-62A6-4DA0-8DF4-3F4EA94090DE}"/>
          </ac:spMkLst>
        </pc:spChg>
        <pc:spChg chg="add">
          <ac:chgData name="Tiburce RIOULT" userId="S::trioult@nextroad.com::e627255b-6b47-4d46-bf03-39f0f3e6cf9d" providerId="AD" clId="Web-{B9473081-5F50-996C-945E-946E0B33D6A4}" dt="2025-05-14T16:17:11.245" v="10"/>
          <ac:spMkLst>
            <pc:docMk/>
            <pc:sldMk cId="2417935941" sldId="268"/>
            <ac:spMk id="13" creationId="{26B9FE07-322E-43FB-8707-C9826BD903EB}"/>
          </ac:spMkLst>
        </pc:spChg>
        <pc:graphicFrameChg chg="add">
          <ac:chgData name="Tiburce RIOULT" userId="S::trioult@nextroad.com::e627255b-6b47-4d46-bf03-39f0f3e6cf9d" providerId="AD" clId="Web-{B9473081-5F50-996C-945E-946E0B33D6A4}" dt="2025-05-14T16:17:11.245" v="10"/>
          <ac:graphicFrameMkLst>
            <pc:docMk/>
            <pc:sldMk cId="2417935941" sldId="268"/>
            <ac:graphicFrameMk id="5" creationId="{C1EB8DC3-FDA4-B154-3326-BA107AAE6371}"/>
          </ac:graphicFrameMkLst>
        </pc:graphicFrame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ata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svg"/><Relationship Id="rId1" Type="http://schemas.openxmlformats.org/officeDocument/2006/relationships/image" Target="../media/image12.png"/><Relationship Id="rId4" Type="http://schemas.openxmlformats.org/officeDocument/2006/relationships/image" Target="../media/image15.svg"/></Relationships>
</file>

<file path=ppt/diagrams/_rels/data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svg"/><Relationship Id="rId1" Type="http://schemas.openxmlformats.org/officeDocument/2006/relationships/image" Target="../media/image16.png"/><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19.svg"/></Relationships>
</file>

<file path=ppt/diagrams/_rels/data5.xml.rels><?xml version="1.0" encoding="UTF-8" standalone="yes"?>
<Relationships xmlns="http://schemas.openxmlformats.org/package/2006/relationships"><Relationship Id="rId8" Type="http://schemas.openxmlformats.org/officeDocument/2006/relationships/image" Target="../media/image28.png"/><Relationship Id="rId13" Type="http://schemas.openxmlformats.org/officeDocument/2006/relationships/image" Target="../media/image33.svg"/><Relationship Id="rId3" Type="http://schemas.openxmlformats.org/officeDocument/2006/relationships/hyperlink" Target="https://finance.ec.europa.eu/capital-markets-union-and-financial-markets/company-reporting-and-auditing/company-reporting/corporate-sustainability-reporting_en" TargetMode="External"/><Relationship Id="rId7" Type="http://schemas.openxmlformats.org/officeDocument/2006/relationships/image" Target="../media/image27.svg"/><Relationship Id="rId12" Type="http://schemas.openxmlformats.org/officeDocument/2006/relationships/image" Target="../media/image32.png"/><Relationship Id="rId2" Type="http://schemas.openxmlformats.org/officeDocument/2006/relationships/hyperlink" Target="https://hbr.org/2011/10/the-sustainable-economy" TargetMode="External"/><Relationship Id="rId1" Type="http://schemas.openxmlformats.org/officeDocument/2006/relationships/hyperlink" Target="https://www.unglobalcompact.org/" TargetMode="External"/><Relationship Id="rId6" Type="http://schemas.openxmlformats.org/officeDocument/2006/relationships/image" Target="../media/image26.png"/><Relationship Id="rId11" Type="http://schemas.openxmlformats.org/officeDocument/2006/relationships/image" Target="../media/image31.svg"/><Relationship Id="rId5" Type="http://schemas.openxmlformats.org/officeDocument/2006/relationships/image" Target="../media/image25.svg"/><Relationship Id="rId15" Type="http://schemas.openxmlformats.org/officeDocument/2006/relationships/image" Target="../media/image35.svg"/><Relationship Id="rId10" Type="http://schemas.openxmlformats.org/officeDocument/2006/relationships/image" Target="../media/image30.png"/><Relationship Id="rId4" Type="http://schemas.openxmlformats.org/officeDocument/2006/relationships/image" Target="../media/image24.png"/><Relationship Id="rId9" Type="http://schemas.openxmlformats.org/officeDocument/2006/relationships/image" Target="../media/image29.svg"/><Relationship Id="rId14" Type="http://schemas.openxmlformats.org/officeDocument/2006/relationships/image" Target="../media/image34.png"/></Relationships>
</file>

<file path=ppt/diagrams/_rels/drawing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svg"/><Relationship Id="rId1" Type="http://schemas.openxmlformats.org/officeDocument/2006/relationships/image" Target="../media/image12.png"/><Relationship Id="rId4" Type="http://schemas.openxmlformats.org/officeDocument/2006/relationships/image" Target="../media/image15.svg"/></Relationships>
</file>

<file path=ppt/diagrams/_rels/drawing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svg"/><Relationship Id="rId1" Type="http://schemas.openxmlformats.org/officeDocument/2006/relationships/image" Target="../media/image16.png"/><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19.svg"/></Relationships>
</file>

<file path=ppt/diagrams/_rels/drawing5.xml.rels><?xml version="1.0" encoding="UTF-8" standalone="yes"?>
<Relationships xmlns="http://schemas.openxmlformats.org/package/2006/relationships"><Relationship Id="rId8" Type="http://schemas.openxmlformats.org/officeDocument/2006/relationships/image" Target="../media/image30.png"/><Relationship Id="rId13" Type="http://schemas.openxmlformats.org/officeDocument/2006/relationships/hyperlink" Target="https://finance.ec.europa.eu/capital-markets-union-and-financial-markets/company-reporting-and-auditing/company-reporting/corporate-sustainability-reporting_en" TargetMode="External"/><Relationship Id="rId3" Type="http://schemas.openxmlformats.org/officeDocument/2006/relationships/image" Target="../media/image26.png"/><Relationship Id="rId7" Type="http://schemas.openxmlformats.org/officeDocument/2006/relationships/hyperlink" Target="https://www.unglobalcompact.org/" TargetMode="External"/><Relationship Id="rId12" Type="http://schemas.openxmlformats.org/officeDocument/2006/relationships/image" Target="../media/image33.svg"/><Relationship Id="rId2" Type="http://schemas.openxmlformats.org/officeDocument/2006/relationships/image" Target="../media/image25.svg"/><Relationship Id="rId1" Type="http://schemas.openxmlformats.org/officeDocument/2006/relationships/image" Target="../media/image24.png"/><Relationship Id="rId6" Type="http://schemas.openxmlformats.org/officeDocument/2006/relationships/image" Target="../media/image29.svg"/><Relationship Id="rId11" Type="http://schemas.openxmlformats.org/officeDocument/2006/relationships/image" Target="../media/image32.png"/><Relationship Id="rId5" Type="http://schemas.openxmlformats.org/officeDocument/2006/relationships/image" Target="../media/image28.png"/><Relationship Id="rId15" Type="http://schemas.openxmlformats.org/officeDocument/2006/relationships/image" Target="../media/image35.svg"/><Relationship Id="rId10" Type="http://schemas.openxmlformats.org/officeDocument/2006/relationships/hyperlink" Target="https://hbr.org/2011/10/the-sustainable-economy" TargetMode="External"/><Relationship Id="rId4" Type="http://schemas.openxmlformats.org/officeDocument/2006/relationships/image" Target="../media/image27.svg"/><Relationship Id="rId9" Type="http://schemas.openxmlformats.org/officeDocument/2006/relationships/image" Target="../media/image31.svg"/><Relationship Id="rId14" Type="http://schemas.openxmlformats.org/officeDocument/2006/relationships/image" Target="../media/image34.png"/></Relationships>
</file>

<file path=ppt/diagrams/colors1.xml><?xml version="1.0" encoding="utf-8"?>
<dgm:colorsDef xmlns:dgm="http://schemas.openxmlformats.org/drawingml/2006/diagram" xmlns:a="http://schemas.openxmlformats.org/drawingml/2006/main" uniqueId="urn:microsoft.com/office/officeart/2018/5/colors/Iconchunking_neutralbg_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a:alpha val="0"/>
      </a:schemeClr>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512C506-6E6D-4C86-9216-0AA2B94FB3E5}" type="doc">
      <dgm:prSet loTypeId="urn:microsoft.com/office/officeart/2018/2/layout/IconLabelList" loCatId="icon" qsTypeId="urn:microsoft.com/office/officeart/2005/8/quickstyle/simple1" qsCatId="simple" csTypeId="urn:microsoft.com/office/officeart/2018/5/colors/Iconchunking_neutralbg_colorful2" csCatId="colorful" phldr="1"/>
      <dgm:spPr/>
      <dgm:t>
        <a:bodyPr/>
        <a:lstStyle/>
        <a:p>
          <a:endParaRPr lang="en-US"/>
        </a:p>
      </dgm:t>
    </dgm:pt>
    <dgm:pt modelId="{C6812E17-046F-4612-8A4E-6AAD2FD83783}">
      <dgm:prSet/>
      <dgm:spPr/>
      <dgm:t>
        <a:bodyPr/>
        <a:lstStyle/>
        <a:p>
          <a:r>
            <a:rPr lang="fr-FR" b="1"/>
            <a:t>1. Expertise en ingénierie des infrastructures</a:t>
          </a:r>
          <a:endParaRPr lang="en-US"/>
        </a:p>
      </dgm:t>
    </dgm:pt>
    <dgm:pt modelId="{08139DE7-D5BE-4D64-BC74-8D6860948F06}" type="parTrans" cxnId="{DBE25614-D11D-4C63-BF4F-764E31870F6D}">
      <dgm:prSet/>
      <dgm:spPr/>
      <dgm:t>
        <a:bodyPr/>
        <a:lstStyle/>
        <a:p>
          <a:endParaRPr lang="en-US"/>
        </a:p>
      </dgm:t>
    </dgm:pt>
    <dgm:pt modelId="{393C0481-1226-48C3-BDBC-5360DA329962}" type="sibTrans" cxnId="{DBE25614-D11D-4C63-BF4F-764E31870F6D}">
      <dgm:prSet/>
      <dgm:spPr/>
      <dgm:t>
        <a:bodyPr/>
        <a:lstStyle/>
        <a:p>
          <a:endParaRPr lang="en-US"/>
        </a:p>
      </dgm:t>
    </dgm:pt>
    <dgm:pt modelId="{61685712-2416-4969-ABAD-1EE4B59222B9}">
      <dgm:prSet/>
      <dgm:spPr/>
      <dgm:t>
        <a:bodyPr/>
        <a:lstStyle/>
        <a:p>
          <a:r>
            <a:rPr lang="fr-FR" b="1"/>
            <a:t>2. Engagement pour des infrastructures durables</a:t>
          </a:r>
          <a:endParaRPr lang="en-US"/>
        </a:p>
      </dgm:t>
    </dgm:pt>
    <dgm:pt modelId="{6B759528-F8B7-43E3-A5F5-D64DC624F5AF}" type="parTrans" cxnId="{841E6A82-70A2-41E5-980A-3B5A6806B2CF}">
      <dgm:prSet/>
      <dgm:spPr/>
      <dgm:t>
        <a:bodyPr/>
        <a:lstStyle/>
        <a:p>
          <a:endParaRPr lang="en-US"/>
        </a:p>
      </dgm:t>
    </dgm:pt>
    <dgm:pt modelId="{4CC09233-3C30-4BD3-B750-CCB70C261DDF}" type="sibTrans" cxnId="{841E6A82-70A2-41E5-980A-3B5A6806B2CF}">
      <dgm:prSet/>
      <dgm:spPr/>
      <dgm:t>
        <a:bodyPr/>
        <a:lstStyle/>
        <a:p>
          <a:endParaRPr lang="en-US"/>
        </a:p>
      </dgm:t>
    </dgm:pt>
    <dgm:pt modelId="{9258F97E-F63F-4948-8F5C-A9C4157DE523}">
      <dgm:prSet/>
      <dgm:spPr/>
      <dgm:t>
        <a:bodyPr/>
        <a:lstStyle/>
        <a:p>
          <a:r>
            <a:rPr lang="fr-FR" b="1"/>
            <a:t>3. Présence nationale et innovation continue</a:t>
          </a:r>
          <a:endParaRPr lang="en-US"/>
        </a:p>
      </dgm:t>
    </dgm:pt>
    <dgm:pt modelId="{38A3792E-D9FE-4047-BC17-6803A7B49063}" type="parTrans" cxnId="{D88C6DDD-AA64-45CA-B8B6-5F2602D4B074}">
      <dgm:prSet/>
      <dgm:spPr/>
      <dgm:t>
        <a:bodyPr/>
        <a:lstStyle/>
        <a:p>
          <a:endParaRPr lang="en-US"/>
        </a:p>
      </dgm:t>
    </dgm:pt>
    <dgm:pt modelId="{B57088A0-33FA-4CA1-8F7E-B59D8F5D1AFA}" type="sibTrans" cxnId="{D88C6DDD-AA64-45CA-B8B6-5F2602D4B074}">
      <dgm:prSet/>
      <dgm:spPr/>
      <dgm:t>
        <a:bodyPr/>
        <a:lstStyle/>
        <a:p>
          <a:endParaRPr lang="en-US"/>
        </a:p>
      </dgm:t>
    </dgm:pt>
    <dgm:pt modelId="{078D04C5-34BB-4CF6-888D-54FA3512A0D2}" type="pres">
      <dgm:prSet presAssocID="{E512C506-6E6D-4C86-9216-0AA2B94FB3E5}" presName="root" presStyleCnt="0">
        <dgm:presLayoutVars>
          <dgm:dir/>
          <dgm:resizeHandles val="exact"/>
        </dgm:presLayoutVars>
      </dgm:prSet>
      <dgm:spPr/>
    </dgm:pt>
    <dgm:pt modelId="{20D640CB-98AD-43D8-84A4-FDB983979007}" type="pres">
      <dgm:prSet presAssocID="{C6812E17-046F-4612-8A4E-6AAD2FD83783}" presName="compNode" presStyleCnt="0"/>
      <dgm:spPr/>
    </dgm:pt>
    <dgm:pt modelId="{73DC4259-5D7A-462D-8DA3-B4A985DBBE6F}" type="pres">
      <dgm:prSet presAssocID="{C6812E17-046F-4612-8A4E-6AAD2FD83783}"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Engrenages"/>
        </a:ext>
      </dgm:extLst>
    </dgm:pt>
    <dgm:pt modelId="{3D9762C0-2C39-4205-BB16-3A538574486A}" type="pres">
      <dgm:prSet presAssocID="{C6812E17-046F-4612-8A4E-6AAD2FD83783}" presName="spaceRect" presStyleCnt="0"/>
      <dgm:spPr/>
    </dgm:pt>
    <dgm:pt modelId="{524FD4FE-AE51-446B-BB78-A2BD8737458B}" type="pres">
      <dgm:prSet presAssocID="{C6812E17-046F-4612-8A4E-6AAD2FD83783}" presName="textRect" presStyleLbl="revTx" presStyleIdx="0" presStyleCnt="3">
        <dgm:presLayoutVars>
          <dgm:chMax val="1"/>
          <dgm:chPref val="1"/>
        </dgm:presLayoutVars>
      </dgm:prSet>
      <dgm:spPr/>
    </dgm:pt>
    <dgm:pt modelId="{D6CD27CA-4DEA-4EFF-968E-C8B3FCC82AB7}" type="pres">
      <dgm:prSet presAssocID="{393C0481-1226-48C3-BDBC-5360DA329962}" presName="sibTrans" presStyleCnt="0"/>
      <dgm:spPr/>
    </dgm:pt>
    <dgm:pt modelId="{89D7E962-60A1-4996-BB18-B474D2244E43}" type="pres">
      <dgm:prSet presAssocID="{61685712-2416-4969-ABAD-1EE4B59222B9}" presName="compNode" presStyleCnt="0"/>
      <dgm:spPr/>
    </dgm:pt>
    <dgm:pt modelId="{843179CD-260B-4D63-9AB6-4188EBEFBAE3}" type="pres">
      <dgm:prSet presAssocID="{61685712-2416-4969-ABAD-1EE4B59222B9}"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oche"/>
        </a:ext>
      </dgm:extLst>
    </dgm:pt>
    <dgm:pt modelId="{8196987A-7194-4E0A-9C12-2F01D6BAA9B7}" type="pres">
      <dgm:prSet presAssocID="{61685712-2416-4969-ABAD-1EE4B59222B9}" presName="spaceRect" presStyleCnt="0"/>
      <dgm:spPr/>
    </dgm:pt>
    <dgm:pt modelId="{85355B9F-C91A-40F0-8D13-151AC2AD0F1F}" type="pres">
      <dgm:prSet presAssocID="{61685712-2416-4969-ABAD-1EE4B59222B9}" presName="textRect" presStyleLbl="revTx" presStyleIdx="1" presStyleCnt="3">
        <dgm:presLayoutVars>
          <dgm:chMax val="1"/>
          <dgm:chPref val="1"/>
        </dgm:presLayoutVars>
      </dgm:prSet>
      <dgm:spPr/>
    </dgm:pt>
    <dgm:pt modelId="{AD132489-67EC-4AE6-B2AB-F8C6AC7A73A1}" type="pres">
      <dgm:prSet presAssocID="{4CC09233-3C30-4BD3-B750-CCB70C261DDF}" presName="sibTrans" presStyleCnt="0"/>
      <dgm:spPr/>
    </dgm:pt>
    <dgm:pt modelId="{B8EDC510-504A-4D2A-AFF8-2F8438D9B8A1}" type="pres">
      <dgm:prSet presAssocID="{9258F97E-F63F-4948-8F5C-A9C4157DE523}" presName="compNode" presStyleCnt="0"/>
      <dgm:spPr/>
    </dgm:pt>
    <dgm:pt modelId="{5E2DF9B9-9FEE-4CFC-9064-1513AD49337E}" type="pres">
      <dgm:prSet presAssocID="{9258F97E-F63F-4948-8F5C-A9C4157DE523}"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usiness Growth"/>
        </a:ext>
      </dgm:extLst>
    </dgm:pt>
    <dgm:pt modelId="{0240EBB7-88D4-4A52-A562-A7173483D8A4}" type="pres">
      <dgm:prSet presAssocID="{9258F97E-F63F-4948-8F5C-A9C4157DE523}" presName="spaceRect" presStyleCnt="0"/>
      <dgm:spPr/>
    </dgm:pt>
    <dgm:pt modelId="{46FE952B-4761-4F86-8708-2FB3B5095E76}" type="pres">
      <dgm:prSet presAssocID="{9258F97E-F63F-4948-8F5C-A9C4157DE523}" presName="textRect" presStyleLbl="revTx" presStyleIdx="2" presStyleCnt="3">
        <dgm:presLayoutVars>
          <dgm:chMax val="1"/>
          <dgm:chPref val="1"/>
        </dgm:presLayoutVars>
      </dgm:prSet>
      <dgm:spPr/>
    </dgm:pt>
  </dgm:ptLst>
  <dgm:cxnLst>
    <dgm:cxn modelId="{DBE25614-D11D-4C63-BF4F-764E31870F6D}" srcId="{E512C506-6E6D-4C86-9216-0AA2B94FB3E5}" destId="{C6812E17-046F-4612-8A4E-6AAD2FD83783}" srcOrd="0" destOrd="0" parTransId="{08139DE7-D5BE-4D64-BC74-8D6860948F06}" sibTransId="{393C0481-1226-48C3-BDBC-5360DA329962}"/>
    <dgm:cxn modelId="{C754C462-E2C5-4239-8E97-967F3DDE337C}" type="presOf" srcId="{9258F97E-F63F-4948-8F5C-A9C4157DE523}" destId="{46FE952B-4761-4F86-8708-2FB3B5095E76}" srcOrd="0" destOrd="0" presId="urn:microsoft.com/office/officeart/2018/2/layout/IconLabelList"/>
    <dgm:cxn modelId="{E8C9D54C-7A65-4E4C-8032-8D7E31BCDFD2}" type="presOf" srcId="{C6812E17-046F-4612-8A4E-6AAD2FD83783}" destId="{524FD4FE-AE51-446B-BB78-A2BD8737458B}" srcOrd="0" destOrd="0" presId="urn:microsoft.com/office/officeart/2018/2/layout/IconLabelList"/>
    <dgm:cxn modelId="{841E6A82-70A2-41E5-980A-3B5A6806B2CF}" srcId="{E512C506-6E6D-4C86-9216-0AA2B94FB3E5}" destId="{61685712-2416-4969-ABAD-1EE4B59222B9}" srcOrd="1" destOrd="0" parTransId="{6B759528-F8B7-43E3-A5F5-D64DC624F5AF}" sibTransId="{4CC09233-3C30-4BD3-B750-CCB70C261DDF}"/>
    <dgm:cxn modelId="{67D5EF82-38F8-4B08-821F-7D7F77E810C8}" type="presOf" srcId="{E512C506-6E6D-4C86-9216-0AA2B94FB3E5}" destId="{078D04C5-34BB-4CF6-888D-54FA3512A0D2}" srcOrd="0" destOrd="0" presId="urn:microsoft.com/office/officeart/2018/2/layout/IconLabelList"/>
    <dgm:cxn modelId="{D88C6DDD-AA64-45CA-B8B6-5F2602D4B074}" srcId="{E512C506-6E6D-4C86-9216-0AA2B94FB3E5}" destId="{9258F97E-F63F-4948-8F5C-A9C4157DE523}" srcOrd="2" destOrd="0" parTransId="{38A3792E-D9FE-4047-BC17-6803A7B49063}" sibTransId="{B57088A0-33FA-4CA1-8F7E-B59D8F5D1AFA}"/>
    <dgm:cxn modelId="{E8AD01ED-CD82-44B8-B829-F3CBEE7FD1B0}" type="presOf" srcId="{61685712-2416-4969-ABAD-1EE4B59222B9}" destId="{85355B9F-C91A-40F0-8D13-151AC2AD0F1F}" srcOrd="0" destOrd="0" presId="urn:microsoft.com/office/officeart/2018/2/layout/IconLabelList"/>
    <dgm:cxn modelId="{F5C14751-F153-450D-9FFB-3181BBFF5708}" type="presParOf" srcId="{078D04C5-34BB-4CF6-888D-54FA3512A0D2}" destId="{20D640CB-98AD-43D8-84A4-FDB983979007}" srcOrd="0" destOrd="0" presId="urn:microsoft.com/office/officeart/2018/2/layout/IconLabelList"/>
    <dgm:cxn modelId="{01580D32-1205-42F9-95E5-CFBB60BC6F1B}" type="presParOf" srcId="{20D640CB-98AD-43D8-84A4-FDB983979007}" destId="{73DC4259-5D7A-462D-8DA3-B4A985DBBE6F}" srcOrd="0" destOrd="0" presId="urn:microsoft.com/office/officeart/2018/2/layout/IconLabelList"/>
    <dgm:cxn modelId="{53B6BECC-D263-4132-AD4A-205D52BA1C4A}" type="presParOf" srcId="{20D640CB-98AD-43D8-84A4-FDB983979007}" destId="{3D9762C0-2C39-4205-BB16-3A538574486A}" srcOrd="1" destOrd="0" presId="urn:microsoft.com/office/officeart/2018/2/layout/IconLabelList"/>
    <dgm:cxn modelId="{6A5E3929-EF0B-4A70-8842-EBAB74A147E5}" type="presParOf" srcId="{20D640CB-98AD-43D8-84A4-FDB983979007}" destId="{524FD4FE-AE51-446B-BB78-A2BD8737458B}" srcOrd="2" destOrd="0" presId="urn:microsoft.com/office/officeart/2018/2/layout/IconLabelList"/>
    <dgm:cxn modelId="{16B670AC-10C5-4E51-B35D-F011926E73DC}" type="presParOf" srcId="{078D04C5-34BB-4CF6-888D-54FA3512A0D2}" destId="{D6CD27CA-4DEA-4EFF-968E-C8B3FCC82AB7}" srcOrd="1" destOrd="0" presId="urn:microsoft.com/office/officeart/2018/2/layout/IconLabelList"/>
    <dgm:cxn modelId="{E833CD3D-3B61-43E5-A2FC-CCCF8611F404}" type="presParOf" srcId="{078D04C5-34BB-4CF6-888D-54FA3512A0D2}" destId="{89D7E962-60A1-4996-BB18-B474D2244E43}" srcOrd="2" destOrd="0" presId="urn:microsoft.com/office/officeart/2018/2/layout/IconLabelList"/>
    <dgm:cxn modelId="{9FA4F12E-351B-46E6-98B3-F675079A1DF4}" type="presParOf" srcId="{89D7E962-60A1-4996-BB18-B474D2244E43}" destId="{843179CD-260B-4D63-9AB6-4188EBEFBAE3}" srcOrd="0" destOrd="0" presId="urn:microsoft.com/office/officeart/2018/2/layout/IconLabelList"/>
    <dgm:cxn modelId="{482CC9D1-DDB3-42D9-B801-1635507DBFC5}" type="presParOf" srcId="{89D7E962-60A1-4996-BB18-B474D2244E43}" destId="{8196987A-7194-4E0A-9C12-2F01D6BAA9B7}" srcOrd="1" destOrd="0" presId="urn:microsoft.com/office/officeart/2018/2/layout/IconLabelList"/>
    <dgm:cxn modelId="{80A0FD6A-216B-43F8-94DA-25E6D7E3DA82}" type="presParOf" srcId="{89D7E962-60A1-4996-BB18-B474D2244E43}" destId="{85355B9F-C91A-40F0-8D13-151AC2AD0F1F}" srcOrd="2" destOrd="0" presId="urn:microsoft.com/office/officeart/2018/2/layout/IconLabelList"/>
    <dgm:cxn modelId="{EEFE4829-9D89-4DA6-B895-60C14BF9ED5F}" type="presParOf" srcId="{078D04C5-34BB-4CF6-888D-54FA3512A0D2}" destId="{AD132489-67EC-4AE6-B2AB-F8C6AC7A73A1}" srcOrd="3" destOrd="0" presId="urn:microsoft.com/office/officeart/2018/2/layout/IconLabelList"/>
    <dgm:cxn modelId="{37B1DCDA-8D30-4734-83A4-27FE9C238A5B}" type="presParOf" srcId="{078D04C5-34BB-4CF6-888D-54FA3512A0D2}" destId="{B8EDC510-504A-4D2A-AFF8-2F8438D9B8A1}" srcOrd="4" destOrd="0" presId="urn:microsoft.com/office/officeart/2018/2/layout/IconLabelList"/>
    <dgm:cxn modelId="{21CE6955-E497-4F72-93B0-A8936C9654B5}" type="presParOf" srcId="{B8EDC510-504A-4D2A-AFF8-2F8438D9B8A1}" destId="{5E2DF9B9-9FEE-4CFC-9064-1513AD49337E}" srcOrd="0" destOrd="0" presId="urn:microsoft.com/office/officeart/2018/2/layout/IconLabelList"/>
    <dgm:cxn modelId="{9CA6C6FE-51A6-4680-A459-6AD3A7728885}" type="presParOf" srcId="{B8EDC510-504A-4D2A-AFF8-2F8438D9B8A1}" destId="{0240EBB7-88D4-4A52-A562-A7173483D8A4}" srcOrd="1" destOrd="0" presId="urn:microsoft.com/office/officeart/2018/2/layout/IconLabelList"/>
    <dgm:cxn modelId="{5096FEB9-A432-4D71-B81D-2B57BEECC9E2}" type="presParOf" srcId="{B8EDC510-504A-4D2A-AFF8-2F8438D9B8A1}" destId="{46FE952B-4761-4F86-8708-2FB3B5095E76}"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BB9CEF5-921F-4637-838B-3FC93BF3DEC7}"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BC9878D1-A4BE-412B-A9FA-5A9054E31051}">
      <dgm:prSet/>
      <dgm:spPr/>
      <dgm:t>
        <a:bodyPr/>
        <a:lstStyle/>
        <a:p>
          <a:r>
            <a:rPr lang="fr-FR" b="0" dirty="0"/>
            <a:t>Définition : Le management durable consiste à intégrer les principes du développement durable dans la gestion des organisations, en conciliant performance économique, responsabilité sociale et respect de l’environnement.</a:t>
          </a:r>
          <a:endParaRPr lang="en-US" b="0" dirty="0"/>
        </a:p>
      </dgm:t>
    </dgm:pt>
    <dgm:pt modelId="{F7C98F76-2728-4632-A3B2-E304E6FD274B}" type="parTrans" cxnId="{40C0D088-D963-45DB-A7A7-BDFFD824381B}">
      <dgm:prSet/>
      <dgm:spPr/>
      <dgm:t>
        <a:bodyPr/>
        <a:lstStyle/>
        <a:p>
          <a:endParaRPr lang="en-US"/>
        </a:p>
      </dgm:t>
    </dgm:pt>
    <dgm:pt modelId="{3C061DCF-9DB1-4AEE-A369-1DD4FC265844}" type="sibTrans" cxnId="{40C0D088-D963-45DB-A7A7-BDFFD824381B}">
      <dgm:prSet/>
      <dgm:spPr/>
      <dgm:t>
        <a:bodyPr/>
        <a:lstStyle/>
        <a:p>
          <a:endParaRPr lang="en-US"/>
        </a:p>
      </dgm:t>
    </dgm:pt>
    <dgm:pt modelId="{B7D421F5-6680-4996-B2B8-0D1D48146C7A}">
      <dgm:prSet/>
      <dgm:spPr/>
      <dgm:t>
        <a:bodyPr/>
        <a:lstStyle/>
        <a:p>
          <a:r>
            <a:rPr lang="fr-FR" b="0" dirty="0"/>
            <a:t>Source : Rapport Brundtland de 1987</a:t>
          </a:r>
          <a:endParaRPr lang="en-US" b="0" dirty="0"/>
        </a:p>
      </dgm:t>
    </dgm:pt>
    <dgm:pt modelId="{74342F96-B5EC-4387-9BF9-327CE7FF0AA2}" type="parTrans" cxnId="{06BA8FFA-55B4-4B21-B9CE-EB599A70BF0A}">
      <dgm:prSet/>
      <dgm:spPr/>
      <dgm:t>
        <a:bodyPr/>
        <a:lstStyle/>
        <a:p>
          <a:endParaRPr lang="en-US"/>
        </a:p>
      </dgm:t>
    </dgm:pt>
    <dgm:pt modelId="{BC7B24BF-FE98-4564-B611-42C038F511E5}" type="sibTrans" cxnId="{06BA8FFA-55B4-4B21-B9CE-EB599A70BF0A}">
      <dgm:prSet/>
      <dgm:spPr/>
      <dgm:t>
        <a:bodyPr/>
        <a:lstStyle/>
        <a:p>
          <a:endParaRPr lang="en-US"/>
        </a:p>
      </dgm:t>
    </dgm:pt>
    <dgm:pt modelId="{42F5D8CC-9A62-4AF6-9811-CE04618EB1B6}" type="pres">
      <dgm:prSet presAssocID="{EBB9CEF5-921F-4637-838B-3FC93BF3DEC7}" presName="root" presStyleCnt="0">
        <dgm:presLayoutVars>
          <dgm:dir/>
          <dgm:resizeHandles val="exact"/>
        </dgm:presLayoutVars>
      </dgm:prSet>
      <dgm:spPr/>
    </dgm:pt>
    <dgm:pt modelId="{B318BC2A-6D64-41D2-9CAA-C1231BA7DE90}" type="pres">
      <dgm:prSet presAssocID="{BC9878D1-A4BE-412B-A9FA-5A9054E31051}" presName="compNode" presStyleCnt="0"/>
      <dgm:spPr/>
    </dgm:pt>
    <dgm:pt modelId="{7231E761-DD4C-42C8-8965-BF49C5D2979F}" type="pres">
      <dgm:prSet presAssocID="{BC9878D1-A4BE-412B-A9FA-5A9054E31051}" presName="bgRect" presStyleLbl="bgShp" presStyleIdx="0" presStyleCnt="2"/>
      <dgm:spPr/>
    </dgm:pt>
    <dgm:pt modelId="{77083A18-34E3-4E2C-9F3F-22257B66ED08}" type="pres">
      <dgm:prSet presAssocID="{BC9878D1-A4BE-412B-A9FA-5A9054E31051}"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iérarchie"/>
        </a:ext>
      </dgm:extLst>
    </dgm:pt>
    <dgm:pt modelId="{ED280522-C81A-4AE0-964C-5CE46178917E}" type="pres">
      <dgm:prSet presAssocID="{BC9878D1-A4BE-412B-A9FA-5A9054E31051}" presName="spaceRect" presStyleCnt="0"/>
      <dgm:spPr/>
    </dgm:pt>
    <dgm:pt modelId="{E2D96F49-D005-46FB-B45E-74E615C74F97}" type="pres">
      <dgm:prSet presAssocID="{BC9878D1-A4BE-412B-A9FA-5A9054E31051}" presName="parTx" presStyleLbl="revTx" presStyleIdx="0" presStyleCnt="2">
        <dgm:presLayoutVars>
          <dgm:chMax val="0"/>
          <dgm:chPref val="0"/>
        </dgm:presLayoutVars>
      </dgm:prSet>
      <dgm:spPr/>
    </dgm:pt>
    <dgm:pt modelId="{E56F6033-9C97-4DD4-B286-10BED9236412}" type="pres">
      <dgm:prSet presAssocID="{3C061DCF-9DB1-4AEE-A369-1DD4FC265844}" presName="sibTrans" presStyleCnt="0"/>
      <dgm:spPr/>
    </dgm:pt>
    <dgm:pt modelId="{4002B9C8-6D4D-4378-ADA2-9A0F2DB86121}" type="pres">
      <dgm:prSet presAssocID="{B7D421F5-6680-4996-B2B8-0D1D48146C7A}" presName="compNode" presStyleCnt="0"/>
      <dgm:spPr/>
    </dgm:pt>
    <dgm:pt modelId="{0BDEC8C6-CEC5-48FB-8089-76E050158A0B}" type="pres">
      <dgm:prSet presAssocID="{B7D421F5-6680-4996-B2B8-0D1D48146C7A}" presName="bgRect" presStyleLbl="bgShp" presStyleIdx="1" presStyleCnt="2"/>
      <dgm:spPr/>
    </dgm:pt>
    <dgm:pt modelId="{13202864-49CE-4295-94EF-E3436874169C}" type="pres">
      <dgm:prSet presAssocID="{B7D421F5-6680-4996-B2B8-0D1D48146C7A}"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ontract"/>
        </a:ext>
      </dgm:extLst>
    </dgm:pt>
    <dgm:pt modelId="{95C9C54B-D3E8-4495-B3F3-36813EAE3D64}" type="pres">
      <dgm:prSet presAssocID="{B7D421F5-6680-4996-B2B8-0D1D48146C7A}" presName="spaceRect" presStyleCnt="0"/>
      <dgm:spPr/>
    </dgm:pt>
    <dgm:pt modelId="{DCCFB59E-EF82-4A28-A748-4F16CA948CD5}" type="pres">
      <dgm:prSet presAssocID="{B7D421F5-6680-4996-B2B8-0D1D48146C7A}" presName="parTx" presStyleLbl="revTx" presStyleIdx="1" presStyleCnt="2">
        <dgm:presLayoutVars>
          <dgm:chMax val="0"/>
          <dgm:chPref val="0"/>
        </dgm:presLayoutVars>
      </dgm:prSet>
      <dgm:spPr/>
    </dgm:pt>
  </dgm:ptLst>
  <dgm:cxnLst>
    <dgm:cxn modelId="{A0743D06-F3CE-4E2D-B7FE-697C71EAA549}" type="presOf" srcId="{BC9878D1-A4BE-412B-A9FA-5A9054E31051}" destId="{E2D96F49-D005-46FB-B45E-74E615C74F97}" srcOrd="0" destOrd="0" presId="urn:microsoft.com/office/officeart/2018/2/layout/IconVerticalSolidList"/>
    <dgm:cxn modelId="{3AB98067-99AB-41C6-9A39-0DD65095B181}" type="presOf" srcId="{B7D421F5-6680-4996-B2B8-0D1D48146C7A}" destId="{DCCFB59E-EF82-4A28-A748-4F16CA948CD5}" srcOrd="0" destOrd="0" presId="urn:microsoft.com/office/officeart/2018/2/layout/IconVerticalSolidList"/>
    <dgm:cxn modelId="{B0F32252-B95F-428D-9CD2-7EE21AC97613}" type="presOf" srcId="{EBB9CEF5-921F-4637-838B-3FC93BF3DEC7}" destId="{42F5D8CC-9A62-4AF6-9811-CE04618EB1B6}" srcOrd="0" destOrd="0" presId="urn:microsoft.com/office/officeart/2018/2/layout/IconVerticalSolidList"/>
    <dgm:cxn modelId="{40C0D088-D963-45DB-A7A7-BDFFD824381B}" srcId="{EBB9CEF5-921F-4637-838B-3FC93BF3DEC7}" destId="{BC9878D1-A4BE-412B-A9FA-5A9054E31051}" srcOrd="0" destOrd="0" parTransId="{F7C98F76-2728-4632-A3B2-E304E6FD274B}" sibTransId="{3C061DCF-9DB1-4AEE-A369-1DD4FC265844}"/>
    <dgm:cxn modelId="{06BA8FFA-55B4-4B21-B9CE-EB599A70BF0A}" srcId="{EBB9CEF5-921F-4637-838B-3FC93BF3DEC7}" destId="{B7D421F5-6680-4996-B2B8-0D1D48146C7A}" srcOrd="1" destOrd="0" parTransId="{74342F96-B5EC-4387-9BF9-327CE7FF0AA2}" sibTransId="{BC7B24BF-FE98-4564-B611-42C038F511E5}"/>
    <dgm:cxn modelId="{ECA838C2-3428-4BE9-9B6E-F62618F0B687}" type="presParOf" srcId="{42F5D8CC-9A62-4AF6-9811-CE04618EB1B6}" destId="{B318BC2A-6D64-41D2-9CAA-C1231BA7DE90}" srcOrd="0" destOrd="0" presId="urn:microsoft.com/office/officeart/2018/2/layout/IconVerticalSolidList"/>
    <dgm:cxn modelId="{6B8F4C7A-30F9-4196-AD74-9F777E8233BB}" type="presParOf" srcId="{B318BC2A-6D64-41D2-9CAA-C1231BA7DE90}" destId="{7231E761-DD4C-42C8-8965-BF49C5D2979F}" srcOrd="0" destOrd="0" presId="urn:microsoft.com/office/officeart/2018/2/layout/IconVerticalSolidList"/>
    <dgm:cxn modelId="{80115111-ED09-4EFE-A19E-8725B90B8C61}" type="presParOf" srcId="{B318BC2A-6D64-41D2-9CAA-C1231BA7DE90}" destId="{77083A18-34E3-4E2C-9F3F-22257B66ED08}" srcOrd="1" destOrd="0" presId="urn:microsoft.com/office/officeart/2018/2/layout/IconVerticalSolidList"/>
    <dgm:cxn modelId="{A48132E0-52B6-4A71-9EA3-7A97749C92EA}" type="presParOf" srcId="{B318BC2A-6D64-41D2-9CAA-C1231BA7DE90}" destId="{ED280522-C81A-4AE0-964C-5CE46178917E}" srcOrd="2" destOrd="0" presId="urn:microsoft.com/office/officeart/2018/2/layout/IconVerticalSolidList"/>
    <dgm:cxn modelId="{0827185D-111C-4A6A-A851-9DB7E519739C}" type="presParOf" srcId="{B318BC2A-6D64-41D2-9CAA-C1231BA7DE90}" destId="{E2D96F49-D005-46FB-B45E-74E615C74F97}" srcOrd="3" destOrd="0" presId="urn:microsoft.com/office/officeart/2018/2/layout/IconVerticalSolidList"/>
    <dgm:cxn modelId="{DB3109D6-9E9D-4DC8-80C2-7D0B30AF1237}" type="presParOf" srcId="{42F5D8CC-9A62-4AF6-9811-CE04618EB1B6}" destId="{E56F6033-9C97-4DD4-B286-10BED9236412}" srcOrd="1" destOrd="0" presId="urn:microsoft.com/office/officeart/2018/2/layout/IconVerticalSolidList"/>
    <dgm:cxn modelId="{7E3BC47F-11C6-41F7-A5CE-2702BA617010}" type="presParOf" srcId="{42F5D8CC-9A62-4AF6-9811-CE04618EB1B6}" destId="{4002B9C8-6D4D-4378-ADA2-9A0F2DB86121}" srcOrd="2" destOrd="0" presId="urn:microsoft.com/office/officeart/2018/2/layout/IconVerticalSolidList"/>
    <dgm:cxn modelId="{3E12AE15-F50C-4AD9-9385-58D0F477B3B1}" type="presParOf" srcId="{4002B9C8-6D4D-4378-ADA2-9A0F2DB86121}" destId="{0BDEC8C6-CEC5-48FB-8089-76E050158A0B}" srcOrd="0" destOrd="0" presId="urn:microsoft.com/office/officeart/2018/2/layout/IconVerticalSolidList"/>
    <dgm:cxn modelId="{52148CB8-4FE3-4B90-9B35-011AAEE3D2D5}" type="presParOf" srcId="{4002B9C8-6D4D-4378-ADA2-9A0F2DB86121}" destId="{13202864-49CE-4295-94EF-E3436874169C}" srcOrd="1" destOrd="0" presId="urn:microsoft.com/office/officeart/2018/2/layout/IconVerticalSolidList"/>
    <dgm:cxn modelId="{D971393F-6156-477E-955D-FD648DE28FFE}" type="presParOf" srcId="{4002B9C8-6D4D-4378-ADA2-9A0F2DB86121}" destId="{95C9C54B-D3E8-4495-B3F3-36813EAE3D64}" srcOrd="2" destOrd="0" presId="urn:microsoft.com/office/officeart/2018/2/layout/IconVerticalSolidList"/>
    <dgm:cxn modelId="{276F77BB-A32E-4088-9FBB-D8A6D133D57B}" type="presParOf" srcId="{4002B9C8-6D4D-4378-ADA2-9A0F2DB86121}" destId="{DCCFB59E-EF82-4A28-A748-4F16CA948CD5}"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796F18E-5573-43E5-98E8-7C6B25D4AD4A}"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1F9A8721-2A46-4087-9B90-4A2A3DF74104}">
      <dgm:prSet/>
      <dgm:spPr/>
      <dgm:t>
        <a:bodyPr/>
        <a:lstStyle/>
        <a:p>
          <a:r>
            <a:rPr lang="fr-FR"/>
            <a:t>Retombées positives pour l’entreprise :</a:t>
          </a:r>
          <a:endParaRPr lang="en-US"/>
        </a:p>
      </dgm:t>
    </dgm:pt>
    <dgm:pt modelId="{7F6E4DD0-FB8F-4F66-816E-6933C0535623}" type="parTrans" cxnId="{DA8B9521-0A89-4007-BEC2-880B95D9BBFF}">
      <dgm:prSet/>
      <dgm:spPr/>
      <dgm:t>
        <a:bodyPr/>
        <a:lstStyle/>
        <a:p>
          <a:endParaRPr lang="en-US"/>
        </a:p>
      </dgm:t>
    </dgm:pt>
    <dgm:pt modelId="{6B556A7A-59E7-4FD0-A578-EDA9AC3E4AC2}" type="sibTrans" cxnId="{DA8B9521-0A89-4007-BEC2-880B95D9BBFF}">
      <dgm:prSet/>
      <dgm:spPr/>
      <dgm:t>
        <a:bodyPr/>
        <a:lstStyle/>
        <a:p>
          <a:endParaRPr lang="en-US"/>
        </a:p>
      </dgm:t>
    </dgm:pt>
    <dgm:pt modelId="{E331F9D8-94A7-442E-9577-2C6684097D0A}">
      <dgm:prSet/>
      <dgm:spPr/>
      <dgm:t>
        <a:bodyPr/>
        <a:lstStyle/>
        <a:p>
          <a:r>
            <a:rPr lang="fr-FR"/>
            <a:t>Adopter un management durable peut améliorer la réputation de l’entreprise, renforcer la fidélité des clients et des employés, et ouvrir de nouveaux marchés. </a:t>
          </a:r>
          <a:endParaRPr lang="en-US"/>
        </a:p>
      </dgm:t>
    </dgm:pt>
    <dgm:pt modelId="{B59BBC3E-9587-4F20-BDC3-1DF1FCE16167}" type="parTrans" cxnId="{D0503678-3723-44E0-B1B1-A680257DC2CA}">
      <dgm:prSet/>
      <dgm:spPr/>
      <dgm:t>
        <a:bodyPr/>
        <a:lstStyle/>
        <a:p>
          <a:endParaRPr lang="en-US"/>
        </a:p>
      </dgm:t>
    </dgm:pt>
    <dgm:pt modelId="{26683267-6F38-4B45-9DF0-0DFB58D387E2}" type="sibTrans" cxnId="{D0503678-3723-44E0-B1B1-A680257DC2CA}">
      <dgm:prSet/>
      <dgm:spPr/>
      <dgm:t>
        <a:bodyPr/>
        <a:lstStyle/>
        <a:p>
          <a:endParaRPr lang="en-US"/>
        </a:p>
      </dgm:t>
    </dgm:pt>
    <dgm:pt modelId="{CA11E3D8-AC1B-4720-BCB5-398168617D27}">
      <dgm:prSet/>
      <dgm:spPr/>
      <dgm:t>
        <a:bodyPr/>
        <a:lstStyle/>
        <a:p>
          <a:r>
            <a:rPr lang="fr-FR"/>
            <a:t>Source : Harvard Business Review</a:t>
          </a:r>
          <a:endParaRPr lang="en-US"/>
        </a:p>
      </dgm:t>
    </dgm:pt>
    <dgm:pt modelId="{64CD3C72-1948-470C-B88F-8387A2AA1CDF}" type="parTrans" cxnId="{3ABA7E6C-7E52-4214-8111-2C1B0C670EC8}">
      <dgm:prSet/>
      <dgm:spPr/>
      <dgm:t>
        <a:bodyPr/>
        <a:lstStyle/>
        <a:p>
          <a:endParaRPr lang="en-US"/>
        </a:p>
      </dgm:t>
    </dgm:pt>
    <dgm:pt modelId="{8AD7906A-70FB-4EAB-B0C2-8E1C9B3B4376}" type="sibTrans" cxnId="{3ABA7E6C-7E52-4214-8111-2C1B0C670EC8}">
      <dgm:prSet/>
      <dgm:spPr/>
      <dgm:t>
        <a:bodyPr/>
        <a:lstStyle/>
        <a:p>
          <a:endParaRPr lang="en-US"/>
        </a:p>
      </dgm:t>
    </dgm:pt>
    <dgm:pt modelId="{24CC57E6-D946-44FF-B43E-0954CB2B9E38}" type="pres">
      <dgm:prSet presAssocID="{6796F18E-5573-43E5-98E8-7C6B25D4AD4A}" presName="root" presStyleCnt="0">
        <dgm:presLayoutVars>
          <dgm:dir/>
          <dgm:resizeHandles val="exact"/>
        </dgm:presLayoutVars>
      </dgm:prSet>
      <dgm:spPr/>
    </dgm:pt>
    <dgm:pt modelId="{1FC26C4D-1FFB-4137-BDD1-24742062802E}" type="pres">
      <dgm:prSet presAssocID="{1F9A8721-2A46-4087-9B90-4A2A3DF74104}" presName="compNode" presStyleCnt="0"/>
      <dgm:spPr/>
    </dgm:pt>
    <dgm:pt modelId="{836CB7B3-6C20-4E5B-AB6D-1912B9F08A50}" type="pres">
      <dgm:prSet presAssocID="{1F9A8721-2A46-4087-9B90-4A2A3DF74104}" presName="bgRect" presStyleLbl="bgShp" presStyleIdx="0" presStyleCnt="3"/>
      <dgm:spPr/>
    </dgm:pt>
    <dgm:pt modelId="{F67EDE0B-3510-45D0-8322-C66987D105AB}" type="pres">
      <dgm:prSet presAssocID="{1F9A8721-2A46-4087-9B90-4A2A3DF74104}"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Radioactif"/>
        </a:ext>
      </dgm:extLst>
    </dgm:pt>
    <dgm:pt modelId="{B2F8B8CF-3C01-4769-9D53-49CC040BCDC0}" type="pres">
      <dgm:prSet presAssocID="{1F9A8721-2A46-4087-9B90-4A2A3DF74104}" presName="spaceRect" presStyleCnt="0"/>
      <dgm:spPr/>
    </dgm:pt>
    <dgm:pt modelId="{EED5ACD1-56A1-413F-B6B5-6578777E363D}" type="pres">
      <dgm:prSet presAssocID="{1F9A8721-2A46-4087-9B90-4A2A3DF74104}" presName="parTx" presStyleLbl="revTx" presStyleIdx="0" presStyleCnt="3">
        <dgm:presLayoutVars>
          <dgm:chMax val="0"/>
          <dgm:chPref val="0"/>
        </dgm:presLayoutVars>
      </dgm:prSet>
      <dgm:spPr/>
    </dgm:pt>
    <dgm:pt modelId="{EB78B2DD-6899-44FF-A1F4-B0807622CD59}" type="pres">
      <dgm:prSet presAssocID="{6B556A7A-59E7-4FD0-A578-EDA9AC3E4AC2}" presName="sibTrans" presStyleCnt="0"/>
      <dgm:spPr/>
    </dgm:pt>
    <dgm:pt modelId="{C97EF63D-A3B2-4089-B10F-B61E70FC2283}" type="pres">
      <dgm:prSet presAssocID="{E331F9D8-94A7-442E-9577-2C6684097D0A}" presName="compNode" presStyleCnt="0"/>
      <dgm:spPr/>
    </dgm:pt>
    <dgm:pt modelId="{4C977C3F-A73B-4044-8860-32A6550AE950}" type="pres">
      <dgm:prSet presAssocID="{E331F9D8-94A7-442E-9577-2C6684097D0A}" presName="bgRect" presStyleLbl="bgShp" presStyleIdx="1" presStyleCnt="3"/>
      <dgm:spPr/>
    </dgm:pt>
    <dgm:pt modelId="{686BE4BE-1129-49AF-969D-DE2550CE3991}" type="pres">
      <dgm:prSet presAssocID="{E331F9D8-94A7-442E-9577-2C6684097D0A}"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Poignée de main"/>
        </a:ext>
      </dgm:extLst>
    </dgm:pt>
    <dgm:pt modelId="{A5FD13AA-F612-48A2-B608-19D33E84D695}" type="pres">
      <dgm:prSet presAssocID="{E331F9D8-94A7-442E-9577-2C6684097D0A}" presName="spaceRect" presStyleCnt="0"/>
      <dgm:spPr/>
    </dgm:pt>
    <dgm:pt modelId="{242D95D5-8A44-4A42-BE3B-0E609CBE3F3B}" type="pres">
      <dgm:prSet presAssocID="{E331F9D8-94A7-442E-9577-2C6684097D0A}" presName="parTx" presStyleLbl="revTx" presStyleIdx="1" presStyleCnt="3">
        <dgm:presLayoutVars>
          <dgm:chMax val="0"/>
          <dgm:chPref val="0"/>
        </dgm:presLayoutVars>
      </dgm:prSet>
      <dgm:spPr/>
    </dgm:pt>
    <dgm:pt modelId="{F1CB9583-4A42-4CEB-A700-45D3A5C4DE78}" type="pres">
      <dgm:prSet presAssocID="{26683267-6F38-4B45-9DF0-0DFB58D387E2}" presName="sibTrans" presStyleCnt="0"/>
      <dgm:spPr/>
    </dgm:pt>
    <dgm:pt modelId="{7551A91C-CD0E-47F2-8960-E4FABDCBE95E}" type="pres">
      <dgm:prSet presAssocID="{CA11E3D8-AC1B-4720-BCB5-398168617D27}" presName="compNode" presStyleCnt="0"/>
      <dgm:spPr/>
    </dgm:pt>
    <dgm:pt modelId="{B1E955C4-E8C4-4E6E-89CC-FB0ED951619B}" type="pres">
      <dgm:prSet presAssocID="{CA11E3D8-AC1B-4720-BCB5-398168617D27}" presName="bgRect" presStyleLbl="bgShp" presStyleIdx="2" presStyleCnt="3"/>
      <dgm:spPr/>
    </dgm:pt>
    <dgm:pt modelId="{BCA00A09-B0B6-45DD-AA3B-20BDEB19F7AB}" type="pres">
      <dgm:prSet presAssocID="{CA11E3D8-AC1B-4720-BCB5-398168617D27}"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Livres"/>
        </a:ext>
      </dgm:extLst>
    </dgm:pt>
    <dgm:pt modelId="{84D8BB7E-0C2C-415D-8CB8-92979A54FE1E}" type="pres">
      <dgm:prSet presAssocID="{CA11E3D8-AC1B-4720-BCB5-398168617D27}" presName="spaceRect" presStyleCnt="0"/>
      <dgm:spPr/>
    </dgm:pt>
    <dgm:pt modelId="{46711B2D-3BBA-4B1A-8919-EEC33E7E2C5F}" type="pres">
      <dgm:prSet presAssocID="{CA11E3D8-AC1B-4720-BCB5-398168617D27}" presName="parTx" presStyleLbl="revTx" presStyleIdx="2" presStyleCnt="3">
        <dgm:presLayoutVars>
          <dgm:chMax val="0"/>
          <dgm:chPref val="0"/>
        </dgm:presLayoutVars>
      </dgm:prSet>
      <dgm:spPr/>
    </dgm:pt>
  </dgm:ptLst>
  <dgm:cxnLst>
    <dgm:cxn modelId="{7F04D405-1B1B-45DB-B8A8-103E8F741067}" type="presOf" srcId="{1F9A8721-2A46-4087-9B90-4A2A3DF74104}" destId="{EED5ACD1-56A1-413F-B6B5-6578777E363D}" srcOrd="0" destOrd="0" presId="urn:microsoft.com/office/officeart/2018/2/layout/IconVerticalSolidList"/>
    <dgm:cxn modelId="{DA8B9521-0A89-4007-BEC2-880B95D9BBFF}" srcId="{6796F18E-5573-43E5-98E8-7C6B25D4AD4A}" destId="{1F9A8721-2A46-4087-9B90-4A2A3DF74104}" srcOrd="0" destOrd="0" parTransId="{7F6E4DD0-FB8F-4F66-816E-6933C0535623}" sibTransId="{6B556A7A-59E7-4FD0-A578-EDA9AC3E4AC2}"/>
    <dgm:cxn modelId="{9C321262-821F-4750-BD0E-46C45507B0EA}" type="presOf" srcId="{CA11E3D8-AC1B-4720-BCB5-398168617D27}" destId="{46711B2D-3BBA-4B1A-8919-EEC33E7E2C5F}" srcOrd="0" destOrd="0" presId="urn:microsoft.com/office/officeart/2018/2/layout/IconVerticalSolidList"/>
    <dgm:cxn modelId="{42215D45-CE36-4279-A010-DD04F8F15C64}" type="presOf" srcId="{6796F18E-5573-43E5-98E8-7C6B25D4AD4A}" destId="{24CC57E6-D946-44FF-B43E-0954CB2B9E38}" srcOrd="0" destOrd="0" presId="urn:microsoft.com/office/officeart/2018/2/layout/IconVerticalSolidList"/>
    <dgm:cxn modelId="{3ABA7E6C-7E52-4214-8111-2C1B0C670EC8}" srcId="{6796F18E-5573-43E5-98E8-7C6B25D4AD4A}" destId="{CA11E3D8-AC1B-4720-BCB5-398168617D27}" srcOrd="2" destOrd="0" parTransId="{64CD3C72-1948-470C-B88F-8387A2AA1CDF}" sibTransId="{8AD7906A-70FB-4EAB-B0C2-8E1C9B3B4376}"/>
    <dgm:cxn modelId="{E3C43575-31DB-4C0B-8051-05FB891DB516}" type="presOf" srcId="{E331F9D8-94A7-442E-9577-2C6684097D0A}" destId="{242D95D5-8A44-4A42-BE3B-0E609CBE3F3B}" srcOrd="0" destOrd="0" presId="urn:microsoft.com/office/officeart/2018/2/layout/IconVerticalSolidList"/>
    <dgm:cxn modelId="{D0503678-3723-44E0-B1B1-A680257DC2CA}" srcId="{6796F18E-5573-43E5-98E8-7C6B25D4AD4A}" destId="{E331F9D8-94A7-442E-9577-2C6684097D0A}" srcOrd="1" destOrd="0" parTransId="{B59BBC3E-9587-4F20-BDC3-1DF1FCE16167}" sibTransId="{26683267-6F38-4B45-9DF0-0DFB58D387E2}"/>
    <dgm:cxn modelId="{B1776E30-106D-45AE-BF3D-C21F72E8C7A2}" type="presParOf" srcId="{24CC57E6-D946-44FF-B43E-0954CB2B9E38}" destId="{1FC26C4D-1FFB-4137-BDD1-24742062802E}" srcOrd="0" destOrd="0" presId="urn:microsoft.com/office/officeart/2018/2/layout/IconVerticalSolidList"/>
    <dgm:cxn modelId="{4562D2E2-3A57-4D20-8A3A-D13831CEF6EE}" type="presParOf" srcId="{1FC26C4D-1FFB-4137-BDD1-24742062802E}" destId="{836CB7B3-6C20-4E5B-AB6D-1912B9F08A50}" srcOrd="0" destOrd="0" presId="urn:microsoft.com/office/officeart/2018/2/layout/IconVerticalSolidList"/>
    <dgm:cxn modelId="{337420A4-5C5C-40C6-A478-52CFDA93B086}" type="presParOf" srcId="{1FC26C4D-1FFB-4137-BDD1-24742062802E}" destId="{F67EDE0B-3510-45D0-8322-C66987D105AB}" srcOrd="1" destOrd="0" presId="urn:microsoft.com/office/officeart/2018/2/layout/IconVerticalSolidList"/>
    <dgm:cxn modelId="{332329A6-9885-44DC-9633-4FD17103D377}" type="presParOf" srcId="{1FC26C4D-1FFB-4137-BDD1-24742062802E}" destId="{B2F8B8CF-3C01-4769-9D53-49CC040BCDC0}" srcOrd="2" destOrd="0" presId="urn:microsoft.com/office/officeart/2018/2/layout/IconVerticalSolidList"/>
    <dgm:cxn modelId="{73FBB1A2-84EC-4D50-A5A5-B2B0F0641CFA}" type="presParOf" srcId="{1FC26C4D-1FFB-4137-BDD1-24742062802E}" destId="{EED5ACD1-56A1-413F-B6B5-6578777E363D}" srcOrd="3" destOrd="0" presId="urn:microsoft.com/office/officeart/2018/2/layout/IconVerticalSolidList"/>
    <dgm:cxn modelId="{1D995980-EC05-4B49-AD27-EB56FA298ADD}" type="presParOf" srcId="{24CC57E6-D946-44FF-B43E-0954CB2B9E38}" destId="{EB78B2DD-6899-44FF-A1F4-B0807622CD59}" srcOrd="1" destOrd="0" presId="urn:microsoft.com/office/officeart/2018/2/layout/IconVerticalSolidList"/>
    <dgm:cxn modelId="{3DF3C83A-6134-423F-848B-8F2575C9C054}" type="presParOf" srcId="{24CC57E6-D946-44FF-B43E-0954CB2B9E38}" destId="{C97EF63D-A3B2-4089-B10F-B61E70FC2283}" srcOrd="2" destOrd="0" presId="urn:microsoft.com/office/officeart/2018/2/layout/IconVerticalSolidList"/>
    <dgm:cxn modelId="{A84E12DD-9D43-48AC-8C1F-B18C950CA08F}" type="presParOf" srcId="{C97EF63D-A3B2-4089-B10F-B61E70FC2283}" destId="{4C977C3F-A73B-4044-8860-32A6550AE950}" srcOrd="0" destOrd="0" presId="urn:microsoft.com/office/officeart/2018/2/layout/IconVerticalSolidList"/>
    <dgm:cxn modelId="{3C9F3B7D-C39D-4EBF-BC59-7D4586BCE502}" type="presParOf" srcId="{C97EF63D-A3B2-4089-B10F-B61E70FC2283}" destId="{686BE4BE-1129-49AF-969D-DE2550CE3991}" srcOrd="1" destOrd="0" presId="urn:microsoft.com/office/officeart/2018/2/layout/IconVerticalSolidList"/>
    <dgm:cxn modelId="{55AF6101-249B-40F3-92F3-AAD3B871E7AD}" type="presParOf" srcId="{C97EF63D-A3B2-4089-B10F-B61E70FC2283}" destId="{A5FD13AA-F612-48A2-B608-19D33E84D695}" srcOrd="2" destOrd="0" presId="urn:microsoft.com/office/officeart/2018/2/layout/IconVerticalSolidList"/>
    <dgm:cxn modelId="{94060A52-509B-4259-A437-124DA5CFA5D6}" type="presParOf" srcId="{C97EF63D-A3B2-4089-B10F-B61E70FC2283}" destId="{242D95D5-8A44-4A42-BE3B-0E609CBE3F3B}" srcOrd="3" destOrd="0" presId="urn:microsoft.com/office/officeart/2018/2/layout/IconVerticalSolidList"/>
    <dgm:cxn modelId="{83245F25-A5B4-4834-8D94-5F516C7664B6}" type="presParOf" srcId="{24CC57E6-D946-44FF-B43E-0954CB2B9E38}" destId="{F1CB9583-4A42-4CEB-A700-45D3A5C4DE78}" srcOrd="3" destOrd="0" presId="urn:microsoft.com/office/officeart/2018/2/layout/IconVerticalSolidList"/>
    <dgm:cxn modelId="{6BB4E939-A273-4B4E-A3FF-8AD29328DE27}" type="presParOf" srcId="{24CC57E6-D946-44FF-B43E-0954CB2B9E38}" destId="{7551A91C-CD0E-47F2-8960-E4FABDCBE95E}" srcOrd="4" destOrd="0" presId="urn:microsoft.com/office/officeart/2018/2/layout/IconVerticalSolidList"/>
    <dgm:cxn modelId="{A7A54887-61C3-4C22-BFEC-C41C46F177A7}" type="presParOf" srcId="{7551A91C-CD0E-47F2-8960-E4FABDCBE95E}" destId="{B1E955C4-E8C4-4E6E-89CC-FB0ED951619B}" srcOrd="0" destOrd="0" presId="urn:microsoft.com/office/officeart/2018/2/layout/IconVerticalSolidList"/>
    <dgm:cxn modelId="{BF3FF3DB-91D1-4F22-9850-49F743E541CF}" type="presParOf" srcId="{7551A91C-CD0E-47F2-8960-E4FABDCBE95E}" destId="{BCA00A09-B0B6-45DD-AA3B-20BDEB19F7AB}" srcOrd="1" destOrd="0" presId="urn:microsoft.com/office/officeart/2018/2/layout/IconVerticalSolidList"/>
    <dgm:cxn modelId="{8F02F7B4-FF44-4C48-8FFA-978E00575EB7}" type="presParOf" srcId="{7551A91C-CD0E-47F2-8960-E4FABDCBE95E}" destId="{84D8BB7E-0C2C-415D-8CB8-92979A54FE1E}" srcOrd="2" destOrd="0" presId="urn:microsoft.com/office/officeart/2018/2/layout/IconVerticalSolidList"/>
    <dgm:cxn modelId="{18BC16D3-02EB-4533-98AF-4AC5842DBD3A}" type="presParOf" srcId="{7551A91C-CD0E-47F2-8960-E4FABDCBE95E}" destId="{46711B2D-3BBA-4B1A-8919-EEC33E7E2C5F}"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D487240-34E0-42F1-9A2F-D310F5F4B2A6}" type="doc">
      <dgm:prSet loTypeId="urn:microsoft.com/office/officeart/2005/8/layout/hierarchy1" loCatId="hierarchy" qsTypeId="urn:microsoft.com/office/officeart/2005/8/quickstyle/simple4" qsCatId="simple" csTypeId="urn:microsoft.com/office/officeart/2005/8/colors/colorful2" csCatId="colorful" phldr="1"/>
      <dgm:spPr/>
      <dgm:t>
        <a:bodyPr/>
        <a:lstStyle/>
        <a:p>
          <a:endParaRPr lang="en-US"/>
        </a:p>
      </dgm:t>
    </dgm:pt>
    <dgm:pt modelId="{6694EDC6-3311-4045-86ED-B816ACFDCD13}">
      <dgm:prSet/>
      <dgm:spPr/>
      <dgm:t>
        <a:bodyPr/>
        <a:lstStyle/>
        <a:p>
          <a:r>
            <a:rPr lang="fr-FR"/>
            <a:t>Tendances futures : </a:t>
          </a:r>
          <a:endParaRPr lang="en-US"/>
        </a:p>
      </dgm:t>
    </dgm:pt>
    <dgm:pt modelId="{764C1FA2-91EC-48A2-8D1B-643841026F83}" type="parTrans" cxnId="{D92C45D7-5A7C-4C33-B208-0283BC8B8E77}">
      <dgm:prSet/>
      <dgm:spPr/>
      <dgm:t>
        <a:bodyPr/>
        <a:lstStyle/>
        <a:p>
          <a:endParaRPr lang="en-US"/>
        </a:p>
      </dgm:t>
    </dgm:pt>
    <dgm:pt modelId="{1299BE14-4BEE-4AB2-A7E2-51857E65F77C}" type="sibTrans" cxnId="{D92C45D7-5A7C-4C33-B208-0283BC8B8E77}">
      <dgm:prSet/>
      <dgm:spPr/>
      <dgm:t>
        <a:bodyPr/>
        <a:lstStyle/>
        <a:p>
          <a:endParaRPr lang="en-US"/>
        </a:p>
      </dgm:t>
    </dgm:pt>
    <dgm:pt modelId="{D12F3493-737D-4670-86A7-85A71D701404}">
      <dgm:prSet/>
      <dgm:spPr/>
      <dgm:t>
        <a:bodyPr/>
        <a:lstStyle/>
        <a:p>
          <a:r>
            <a:rPr lang="fr-FR"/>
            <a:t>Les perspectives du management durable incluent une généralisation des obligations de reporting extra-financier, une pression croissante des consommateurs et investisseurs, et l’émergence de nouveaux indicateurs de performance.</a:t>
          </a:r>
          <a:endParaRPr lang="en-US"/>
        </a:p>
      </dgm:t>
    </dgm:pt>
    <dgm:pt modelId="{68F3435E-59A2-46EE-9B6B-91709E9B452E}" type="parTrans" cxnId="{4F047562-5694-45DB-97D8-36267362F2EF}">
      <dgm:prSet/>
      <dgm:spPr/>
      <dgm:t>
        <a:bodyPr/>
        <a:lstStyle/>
        <a:p>
          <a:endParaRPr lang="en-US"/>
        </a:p>
      </dgm:t>
    </dgm:pt>
    <dgm:pt modelId="{FBDB3108-FFC0-483B-9A60-B2B1B53F6542}" type="sibTrans" cxnId="{4F047562-5694-45DB-97D8-36267362F2EF}">
      <dgm:prSet/>
      <dgm:spPr/>
      <dgm:t>
        <a:bodyPr/>
        <a:lstStyle/>
        <a:p>
          <a:endParaRPr lang="en-US"/>
        </a:p>
      </dgm:t>
    </dgm:pt>
    <dgm:pt modelId="{88B30B5A-3A74-4228-8272-20F941ADA92C}" type="pres">
      <dgm:prSet presAssocID="{DD487240-34E0-42F1-9A2F-D310F5F4B2A6}" presName="hierChild1" presStyleCnt="0">
        <dgm:presLayoutVars>
          <dgm:chPref val="1"/>
          <dgm:dir/>
          <dgm:animOne val="branch"/>
          <dgm:animLvl val="lvl"/>
          <dgm:resizeHandles/>
        </dgm:presLayoutVars>
      </dgm:prSet>
      <dgm:spPr/>
    </dgm:pt>
    <dgm:pt modelId="{62B35D69-D81B-4CCC-A568-5EAA344A1158}" type="pres">
      <dgm:prSet presAssocID="{6694EDC6-3311-4045-86ED-B816ACFDCD13}" presName="hierRoot1" presStyleCnt="0"/>
      <dgm:spPr/>
    </dgm:pt>
    <dgm:pt modelId="{5DBC0D7F-DD5F-4E1F-8962-63720FADFDE9}" type="pres">
      <dgm:prSet presAssocID="{6694EDC6-3311-4045-86ED-B816ACFDCD13}" presName="composite" presStyleCnt="0"/>
      <dgm:spPr/>
    </dgm:pt>
    <dgm:pt modelId="{36A4CBBF-56DB-4777-B08C-07AAE341D2A0}" type="pres">
      <dgm:prSet presAssocID="{6694EDC6-3311-4045-86ED-B816ACFDCD13}" presName="background" presStyleLbl="node0" presStyleIdx="0" presStyleCnt="2"/>
      <dgm:spPr/>
    </dgm:pt>
    <dgm:pt modelId="{F80BBA3F-F73A-4E75-B739-138D7BFDDF71}" type="pres">
      <dgm:prSet presAssocID="{6694EDC6-3311-4045-86ED-B816ACFDCD13}" presName="text" presStyleLbl="fgAcc0" presStyleIdx="0" presStyleCnt="2">
        <dgm:presLayoutVars>
          <dgm:chPref val="3"/>
        </dgm:presLayoutVars>
      </dgm:prSet>
      <dgm:spPr/>
    </dgm:pt>
    <dgm:pt modelId="{749BD9B7-0BB5-4B55-AE03-06DFB0716801}" type="pres">
      <dgm:prSet presAssocID="{6694EDC6-3311-4045-86ED-B816ACFDCD13}" presName="hierChild2" presStyleCnt="0"/>
      <dgm:spPr/>
    </dgm:pt>
    <dgm:pt modelId="{E56AD769-6878-4B38-AA17-716F48119DD2}" type="pres">
      <dgm:prSet presAssocID="{D12F3493-737D-4670-86A7-85A71D701404}" presName="hierRoot1" presStyleCnt="0"/>
      <dgm:spPr/>
    </dgm:pt>
    <dgm:pt modelId="{573E9FBA-8D29-4EC1-9F42-368C1624BBD2}" type="pres">
      <dgm:prSet presAssocID="{D12F3493-737D-4670-86A7-85A71D701404}" presName="composite" presStyleCnt="0"/>
      <dgm:spPr/>
    </dgm:pt>
    <dgm:pt modelId="{5D82CDF0-5E3A-4A87-A2A9-205B7D30BE74}" type="pres">
      <dgm:prSet presAssocID="{D12F3493-737D-4670-86A7-85A71D701404}" presName="background" presStyleLbl="node0" presStyleIdx="1" presStyleCnt="2"/>
      <dgm:spPr/>
    </dgm:pt>
    <dgm:pt modelId="{5F60E79E-3055-4BB0-932B-C7C7C81116CB}" type="pres">
      <dgm:prSet presAssocID="{D12F3493-737D-4670-86A7-85A71D701404}" presName="text" presStyleLbl="fgAcc0" presStyleIdx="1" presStyleCnt="2">
        <dgm:presLayoutVars>
          <dgm:chPref val="3"/>
        </dgm:presLayoutVars>
      </dgm:prSet>
      <dgm:spPr/>
    </dgm:pt>
    <dgm:pt modelId="{3F406E89-E93B-407E-8697-ADF6F6E73EE7}" type="pres">
      <dgm:prSet presAssocID="{D12F3493-737D-4670-86A7-85A71D701404}" presName="hierChild2" presStyleCnt="0"/>
      <dgm:spPr/>
    </dgm:pt>
  </dgm:ptLst>
  <dgm:cxnLst>
    <dgm:cxn modelId="{4F047562-5694-45DB-97D8-36267362F2EF}" srcId="{DD487240-34E0-42F1-9A2F-D310F5F4B2A6}" destId="{D12F3493-737D-4670-86A7-85A71D701404}" srcOrd="1" destOrd="0" parTransId="{68F3435E-59A2-46EE-9B6B-91709E9B452E}" sibTransId="{FBDB3108-FFC0-483B-9A60-B2B1B53F6542}"/>
    <dgm:cxn modelId="{A67AD0AC-C34D-4DC8-9609-05C51B6BAD29}" type="presOf" srcId="{6694EDC6-3311-4045-86ED-B816ACFDCD13}" destId="{F80BBA3F-F73A-4E75-B739-138D7BFDDF71}" srcOrd="0" destOrd="0" presId="urn:microsoft.com/office/officeart/2005/8/layout/hierarchy1"/>
    <dgm:cxn modelId="{2A6683B2-3F47-40C3-8D43-52B73FEE2A4C}" type="presOf" srcId="{D12F3493-737D-4670-86A7-85A71D701404}" destId="{5F60E79E-3055-4BB0-932B-C7C7C81116CB}" srcOrd="0" destOrd="0" presId="urn:microsoft.com/office/officeart/2005/8/layout/hierarchy1"/>
    <dgm:cxn modelId="{D92C45D7-5A7C-4C33-B208-0283BC8B8E77}" srcId="{DD487240-34E0-42F1-9A2F-D310F5F4B2A6}" destId="{6694EDC6-3311-4045-86ED-B816ACFDCD13}" srcOrd="0" destOrd="0" parTransId="{764C1FA2-91EC-48A2-8D1B-643841026F83}" sibTransId="{1299BE14-4BEE-4AB2-A7E2-51857E65F77C}"/>
    <dgm:cxn modelId="{E50C5AEF-5D0C-4916-96D0-169B0DA12728}" type="presOf" srcId="{DD487240-34E0-42F1-9A2F-D310F5F4B2A6}" destId="{88B30B5A-3A74-4228-8272-20F941ADA92C}" srcOrd="0" destOrd="0" presId="urn:microsoft.com/office/officeart/2005/8/layout/hierarchy1"/>
    <dgm:cxn modelId="{1E56836C-84D0-42A4-8E6D-25CA4EA1D3CF}" type="presParOf" srcId="{88B30B5A-3A74-4228-8272-20F941ADA92C}" destId="{62B35D69-D81B-4CCC-A568-5EAA344A1158}" srcOrd="0" destOrd="0" presId="urn:microsoft.com/office/officeart/2005/8/layout/hierarchy1"/>
    <dgm:cxn modelId="{D4EC57E1-7F34-410D-AFE4-CC070E0E0AE4}" type="presParOf" srcId="{62B35D69-D81B-4CCC-A568-5EAA344A1158}" destId="{5DBC0D7F-DD5F-4E1F-8962-63720FADFDE9}" srcOrd="0" destOrd="0" presId="urn:microsoft.com/office/officeart/2005/8/layout/hierarchy1"/>
    <dgm:cxn modelId="{60BFE616-4DD3-4733-BD74-110DDB1087C7}" type="presParOf" srcId="{5DBC0D7F-DD5F-4E1F-8962-63720FADFDE9}" destId="{36A4CBBF-56DB-4777-B08C-07AAE341D2A0}" srcOrd="0" destOrd="0" presId="urn:microsoft.com/office/officeart/2005/8/layout/hierarchy1"/>
    <dgm:cxn modelId="{753F4FBE-F152-4865-948E-EF42F8A91A86}" type="presParOf" srcId="{5DBC0D7F-DD5F-4E1F-8962-63720FADFDE9}" destId="{F80BBA3F-F73A-4E75-B739-138D7BFDDF71}" srcOrd="1" destOrd="0" presId="urn:microsoft.com/office/officeart/2005/8/layout/hierarchy1"/>
    <dgm:cxn modelId="{C0970E01-DC17-40B3-ADAC-6EEDDEC74016}" type="presParOf" srcId="{62B35D69-D81B-4CCC-A568-5EAA344A1158}" destId="{749BD9B7-0BB5-4B55-AE03-06DFB0716801}" srcOrd="1" destOrd="0" presId="urn:microsoft.com/office/officeart/2005/8/layout/hierarchy1"/>
    <dgm:cxn modelId="{12A9DF22-7CE1-4C0A-81CC-37E169B4CD13}" type="presParOf" srcId="{88B30B5A-3A74-4228-8272-20F941ADA92C}" destId="{E56AD769-6878-4B38-AA17-716F48119DD2}" srcOrd="1" destOrd="0" presId="urn:microsoft.com/office/officeart/2005/8/layout/hierarchy1"/>
    <dgm:cxn modelId="{42594FC0-6C5E-412E-BCA6-7C307FB59787}" type="presParOf" srcId="{E56AD769-6878-4B38-AA17-716F48119DD2}" destId="{573E9FBA-8D29-4EC1-9F42-368C1624BBD2}" srcOrd="0" destOrd="0" presId="urn:microsoft.com/office/officeart/2005/8/layout/hierarchy1"/>
    <dgm:cxn modelId="{E0E137A6-9006-4476-84DC-B7A4DB3AF0A5}" type="presParOf" srcId="{573E9FBA-8D29-4EC1-9F42-368C1624BBD2}" destId="{5D82CDF0-5E3A-4A87-A2A9-205B7D30BE74}" srcOrd="0" destOrd="0" presId="urn:microsoft.com/office/officeart/2005/8/layout/hierarchy1"/>
    <dgm:cxn modelId="{30E7019C-95C5-4668-AC29-D4FAA6216541}" type="presParOf" srcId="{573E9FBA-8D29-4EC1-9F42-368C1624BBD2}" destId="{5F60E79E-3055-4BB0-932B-C7C7C81116CB}" srcOrd="1" destOrd="0" presId="urn:microsoft.com/office/officeart/2005/8/layout/hierarchy1"/>
    <dgm:cxn modelId="{307FD455-A227-4178-9DAE-C8C150C8E097}" type="presParOf" srcId="{E56AD769-6878-4B38-AA17-716F48119DD2}" destId="{3F406E89-E93B-407E-8697-ADF6F6E73EE7}"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1F9D81B-403D-4A97-982A-D0D4A96E268C}" type="doc">
      <dgm:prSet loTypeId="urn:microsoft.com/office/officeart/2018/5/layout/IconLeaf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D9C71F0F-091C-44DB-85D2-AC2C73D66B1C}">
      <dgm:prSet/>
      <dgm:spPr/>
      <dgm:t>
        <a:bodyPr/>
        <a:lstStyle/>
        <a:p>
          <a:pPr>
            <a:defRPr cap="all"/>
          </a:pPr>
          <a:r>
            <a:rPr lang="fr-FR"/>
            <a:t>Rapport Brundtland (1987) – Notre avenir à tous</a:t>
          </a:r>
          <a:br>
            <a:rPr lang="fr-FR"/>
          </a:br>
          <a:r>
            <a:rPr lang="fr-FR"/>
            <a:t>🔗 https://www.are.admin.ch/are/fr/home/media-et-publications/publications/developpement-durable/brundtland-report.html</a:t>
          </a:r>
          <a:endParaRPr lang="en-US"/>
        </a:p>
      </dgm:t>
    </dgm:pt>
    <dgm:pt modelId="{F90CD60E-BAF3-4442-8668-806CABBFAB31}" type="parTrans" cxnId="{391568A1-5645-4846-8DA5-245EC89E3CA5}">
      <dgm:prSet/>
      <dgm:spPr/>
      <dgm:t>
        <a:bodyPr/>
        <a:lstStyle/>
        <a:p>
          <a:endParaRPr lang="en-US"/>
        </a:p>
      </dgm:t>
    </dgm:pt>
    <dgm:pt modelId="{EE867773-E10D-466C-B6C2-8A274361432E}" type="sibTrans" cxnId="{391568A1-5645-4846-8DA5-245EC89E3CA5}">
      <dgm:prSet/>
      <dgm:spPr/>
      <dgm:t>
        <a:bodyPr/>
        <a:lstStyle/>
        <a:p>
          <a:endParaRPr lang="en-US"/>
        </a:p>
      </dgm:t>
    </dgm:pt>
    <dgm:pt modelId="{6E96F5CD-63AA-4238-9816-F7CBB4B4DBAD}">
      <dgm:prSet/>
      <dgm:spPr/>
      <dgm:t>
        <a:bodyPr/>
        <a:lstStyle/>
        <a:p>
          <a:pPr>
            <a:defRPr cap="all"/>
          </a:pPr>
          <a:r>
            <a:rPr lang="fr-FR"/>
            <a:t>ISO 26000 – Responsabilité sociétale</a:t>
          </a:r>
          <a:br>
            <a:rPr lang="fr-FR"/>
          </a:br>
          <a:r>
            <a:rPr lang="fr-FR"/>
            <a:t>🔗 https://www.iso.org/files/live/sites/isoorg/files/store/fr/PUB100258_fr.pdf</a:t>
          </a:r>
          <a:endParaRPr lang="en-US"/>
        </a:p>
      </dgm:t>
    </dgm:pt>
    <dgm:pt modelId="{134D5471-D97B-4489-A225-8BF496BC7307}" type="parTrans" cxnId="{3308C4FC-5B85-4482-BFBB-12D5E0C2488D}">
      <dgm:prSet/>
      <dgm:spPr/>
      <dgm:t>
        <a:bodyPr/>
        <a:lstStyle/>
        <a:p>
          <a:endParaRPr lang="en-US"/>
        </a:p>
      </dgm:t>
    </dgm:pt>
    <dgm:pt modelId="{8824E509-F9BD-48EE-831E-52BB98E21E98}" type="sibTrans" cxnId="{3308C4FC-5B85-4482-BFBB-12D5E0C2488D}">
      <dgm:prSet/>
      <dgm:spPr/>
      <dgm:t>
        <a:bodyPr/>
        <a:lstStyle/>
        <a:p>
          <a:endParaRPr lang="en-US"/>
        </a:p>
      </dgm:t>
    </dgm:pt>
    <dgm:pt modelId="{849026E7-A8BD-43F8-8125-8635073621FE}">
      <dgm:prSet/>
      <dgm:spPr/>
      <dgm:t>
        <a:bodyPr/>
        <a:lstStyle/>
        <a:p>
          <a:pPr>
            <a:defRPr cap="all"/>
          </a:pPr>
          <a:r>
            <a:rPr lang="fr-FR"/>
            <a:t>United Nations Global Compact – Corporate Sustainability</a:t>
          </a:r>
          <a:br>
            <a:rPr lang="fr-FR"/>
          </a:br>
          <a:r>
            <a:rPr lang="fr-FR"/>
            <a:t>🔗 </a:t>
          </a:r>
          <a:r>
            <a:rPr lang="fr-FR">
              <a:hlinkClick xmlns:r="http://schemas.openxmlformats.org/officeDocument/2006/relationships" r:id="rId1"/>
            </a:rPr>
            <a:t>https://www.unglobalcompact.org</a:t>
          </a:r>
          <a:endParaRPr lang="en-US"/>
        </a:p>
      </dgm:t>
    </dgm:pt>
    <dgm:pt modelId="{81B696E3-5357-44B4-84B1-F1CEFDE474AF}" type="parTrans" cxnId="{07BD340D-D609-4C99-AAA9-26403C6287C7}">
      <dgm:prSet/>
      <dgm:spPr/>
      <dgm:t>
        <a:bodyPr/>
        <a:lstStyle/>
        <a:p>
          <a:endParaRPr lang="en-US"/>
        </a:p>
      </dgm:t>
    </dgm:pt>
    <dgm:pt modelId="{DE7742CE-52BA-4C41-967E-7B7F2A054BDA}" type="sibTrans" cxnId="{07BD340D-D609-4C99-AAA9-26403C6287C7}">
      <dgm:prSet/>
      <dgm:spPr/>
      <dgm:t>
        <a:bodyPr/>
        <a:lstStyle/>
        <a:p>
          <a:endParaRPr lang="en-US"/>
        </a:p>
      </dgm:t>
    </dgm:pt>
    <dgm:pt modelId="{64DAD9CA-69B0-4E1B-A593-B9C46C655929}">
      <dgm:prSet/>
      <dgm:spPr/>
      <dgm:t>
        <a:bodyPr/>
        <a:lstStyle/>
        <a:p>
          <a:pPr>
            <a:defRPr cap="all"/>
          </a:pPr>
          <a:r>
            <a:rPr lang="fr-FR"/>
            <a:t>Harvard Business Review – The Sustainable Economy</a:t>
          </a:r>
          <a:br>
            <a:rPr lang="fr-FR"/>
          </a:br>
          <a:r>
            <a:rPr lang="fr-FR"/>
            <a:t>🔗 </a:t>
          </a:r>
          <a:r>
            <a:rPr lang="fr-FR">
              <a:hlinkClick xmlns:r="http://schemas.openxmlformats.org/officeDocument/2006/relationships" r:id="rId2"/>
            </a:rPr>
            <a:t>https://hbr.org/2011/10/the-sustainable-economy</a:t>
          </a:r>
          <a:endParaRPr lang="en-US"/>
        </a:p>
      </dgm:t>
    </dgm:pt>
    <dgm:pt modelId="{B0FB8F43-CE01-4E23-B15C-1C1D3DE4AA03}" type="parTrans" cxnId="{A32E66C3-BD76-4A60-8C91-345C84F27293}">
      <dgm:prSet/>
      <dgm:spPr/>
      <dgm:t>
        <a:bodyPr/>
        <a:lstStyle/>
        <a:p>
          <a:endParaRPr lang="en-US"/>
        </a:p>
      </dgm:t>
    </dgm:pt>
    <dgm:pt modelId="{7F3238DC-48E9-4251-AB42-F699657552E4}" type="sibTrans" cxnId="{A32E66C3-BD76-4A60-8C91-345C84F27293}">
      <dgm:prSet/>
      <dgm:spPr/>
      <dgm:t>
        <a:bodyPr/>
        <a:lstStyle/>
        <a:p>
          <a:endParaRPr lang="en-US"/>
        </a:p>
      </dgm:t>
    </dgm:pt>
    <dgm:pt modelId="{5193A8DA-EB38-4BB7-BBA5-4040A3BA7139}">
      <dgm:prSet/>
      <dgm:spPr/>
      <dgm:t>
        <a:bodyPr/>
        <a:lstStyle/>
        <a:p>
          <a:pPr>
            <a:defRPr cap="all"/>
          </a:pPr>
          <a:r>
            <a:rPr lang="fr-FR"/>
            <a:t>Commission européenne – Directive CSRD</a:t>
          </a:r>
          <a:br>
            <a:rPr lang="fr-FR"/>
          </a:br>
          <a:r>
            <a:rPr lang="fr-FR"/>
            <a:t>🔗 </a:t>
          </a:r>
          <a:r>
            <a:rPr lang="fr-FR">
              <a:hlinkClick xmlns:r="http://schemas.openxmlformats.org/officeDocument/2006/relationships" r:id="rId3"/>
            </a:rPr>
            <a:t>https://finance.ec.europa.eu/capital-markets-union-and-financial-markets/company-reporting-and-auditing/company-reporting/corporate-sustainability-reporting_en</a:t>
          </a:r>
          <a:endParaRPr lang="en-US"/>
        </a:p>
      </dgm:t>
    </dgm:pt>
    <dgm:pt modelId="{CF0B59B8-9868-4405-BC5C-E4D95DCC820B}" type="parTrans" cxnId="{EA93447A-5F69-490A-9BB0-22E2B140341B}">
      <dgm:prSet/>
      <dgm:spPr/>
      <dgm:t>
        <a:bodyPr/>
        <a:lstStyle/>
        <a:p>
          <a:endParaRPr lang="en-US"/>
        </a:p>
      </dgm:t>
    </dgm:pt>
    <dgm:pt modelId="{524AFC0C-C7B2-47A9-BEF3-15EAB0E2EA0C}" type="sibTrans" cxnId="{EA93447A-5F69-490A-9BB0-22E2B140341B}">
      <dgm:prSet/>
      <dgm:spPr/>
      <dgm:t>
        <a:bodyPr/>
        <a:lstStyle/>
        <a:p>
          <a:endParaRPr lang="en-US"/>
        </a:p>
      </dgm:t>
    </dgm:pt>
    <dgm:pt modelId="{8B6BFB85-0685-4D17-9F8D-13FE6A1FC4D7}">
      <dgm:prSet/>
      <dgm:spPr/>
      <dgm:t>
        <a:bodyPr/>
        <a:lstStyle/>
        <a:p>
          <a:pPr>
            <a:defRPr cap="all"/>
          </a:pPr>
          <a:r>
            <a:rPr lang="fr-FR"/>
            <a:t>World Economic Forum – Global Risks Report</a:t>
          </a:r>
          <a:br>
            <a:rPr lang="fr-FR"/>
          </a:br>
          <a:r>
            <a:rPr lang="fr-FR"/>
            <a:t>🔗 https://www.weforum.org/publications/global-risks-report-2024</a:t>
          </a:r>
          <a:endParaRPr lang="en-US"/>
        </a:p>
      </dgm:t>
    </dgm:pt>
    <dgm:pt modelId="{98353B4F-0A20-4BC6-ACEA-A3F78F774B4D}" type="parTrans" cxnId="{D1EF123E-B190-495F-8B6C-DD3DED0F06E1}">
      <dgm:prSet/>
      <dgm:spPr/>
      <dgm:t>
        <a:bodyPr/>
        <a:lstStyle/>
        <a:p>
          <a:endParaRPr lang="en-US"/>
        </a:p>
      </dgm:t>
    </dgm:pt>
    <dgm:pt modelId="{5A0B0502-0721-4C67-BF92-5ACC7AB0713B}" type="sibTrans" cxnId="{D1EF123E-B190-495F-8B6C-DD3DED0F06E1}">
      <dgm:prSet/>
      <dgm:spPr/>
      <dgm:t>
        <a:bodyPr/>
        <a:lstStyle/>
        <a:p>
          <a:endParaRPr lang="en-US"/>
        </a:p>
      </dgm:t>
    </dgm:pt>
    <dgm:pt modelId="{6D164FBC-B563-4737-8992-1CB9B617AC75}" type="pres">
      <dgm:prSet presAssocID="{F1F9D81B-403D-4A97-982A-D0D4A96E268C}" presName="root" presStyleCnt="0">
        <dgm:presLayoutVars>
          <dgm:dir/>
          <dgm:resizeHandles val="exact"/>
        </dgm:presLayoutVars>
      </dgm:prSet>
      <dgm:spPr/>
    </dgm:pt>
    <dgm:pt modelId="{AABF202E-9EC3-4CF2-9DD8-E4A9201243DB}" type="pres">
      <dgm:prSet presAssocID="{D9C71F0F-091C-44DB-85D2-AC2C73D66B1C}" presName="compNode" presStyleCnt="0"/>
      <dgm:spPr/>
    </dgm:pt>
    <dgm:pt modelId="{5CDB25D4-0C42-4BF2-AB83-181BD34CACF9}" type="pres">
      <dgm:prSet presAssocID="{D9C71F0F-091C-44DB-85D2-AC2C73D66B1C}" presName="iconBgRect" presStyleLbl="bgShp" presStyleIdx="0" presStyleCnt="6"/>
      <dgm:spPr>
        <a:prstGeom prst="round2DiagRect">
          <a:avLst>
            <a:gd name="adj1" fmla="val 29727"/>
            <a:gd name="adj2" fmla="val 0"/>
          </a:avLst>
        </a:prstGeom>
      </dgm:spPr>
    </dgm:pt>
    <dgm:pt modelId="{916D58E8-B4C4-43B2-8740-940DE4393568}" type="pres">
      <dgm:prSet presAssocID="{D9C71F0F-091C-44DB-85D2-AC2C73D66B1C}" presName="iconRect" presStyleLbl="node1" presStyleIdx="0" presStyleCnt="6"/>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Electric Guitar"/>
        </a:ext>
      </dgm:extLst>
    </dgm:pt>
    <dgm:pt modelId="{5ECFAAC7-084A-4FFB-82A8-BF22D092D92B}" type="pres">
      <dgm:prSet presAssocID="{D9C71F0F-091C-44DB-85D2-AC2C73D66B1C}" presName="spaceRect" presStyleCnt="0"/>
      <dgm:spPr/>
    </dgm:pt>
    <dgm:pt modelId="{3459767B-A6B4-4B1D-8791-D4ADD4B8862E}" type="pres">
      <dgm:prSet presAssocID="{D9C71F0F-091C-44DB-85D2-AC2C73D66B1C}" presName="textRect" presStyleLbl="revTx" presStyleIdx="0" presStyleCnt="6">
        <dgm:presLayoutVars>
          <dgm:chMax val="1"/>
          <dgm:chPref val="1"/>
        </dgm:presLayoutVars>
      </dgm:prSet>
      <dgm:spPr/>
    </dgm:pt>
    <dgm:pt modelId="{1F3D1C0A-A157-4A99-A5FF-89C89EA144AE}" type="pres">
      <dgm:prSet presAssocID="{EE867773-E10D-466C-B6C2-8A274361432E}" presName="sibTrans" presStyleCnt="0"/>
      <dgm:spPr/>
    </dgm:pt>
    <dgm:pt modelId="{54341F6E-FE3D-4514-94B4-FB59F4974C33}" type="pres">
      <dgm:prSet presAssocID="{6E96F5CD-63AA-4238-9816-F7CBB4B4DBAD}" presName="compNode" presStyleCnt="0"/>
      <dgm:spPr/>
    </dgm:pt>
    <dgm:pt modelId="{D35CB96A-CAE8-41BD-81F6-52EDA2EB7768}" type="pres">
      <dgm:prSet presAssocID="{6E96F5CD-63AA-4238-9816-F7CBB4B4DBAD}" presName="iconBgRect" presStyleLbl="bgShp" presStyleIdx="1" presStyleCnt="6"/>
      <dgm:spPr>
        <a:prstGeom prst="round2DiagRect">
          <a:avLst>
            <a:gd name="adj1" fmla="val 29727"/>
            <a:gd name="adj2" fmla="val 0"/>
          </a:avLst>
        </a:prstGeom>
      </dgm:spPr>
    </dgm:pt>
    <dgm:pt modelId="{668C969D-FCA9-4FC6-B07A-352AA73BA780}" type="pres">
      <dgm:prSet presAssocID="{6E96F5CD-63AA-4238-9816-F7CBB4B4DBAD}" presName="iconRect" presStyleLbl="node1" presStyleIdx="1" presStyleCnt="6"/>
      <dgm:spPr>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a:noFill/>
        </a:ln>
      </dgm:spPr>
      <dgm:extLst>
        <a:ext uri="{E40237B7-FDA0-4F09-8148-C483321AD2D9}">
          <dgm14:cNvPr xmlns:dgm14="http://schemas.microsoft.com/office/drawing/2010/diagram" id="0" name="" descr="Avertissement"/>
        </a:ext>
      </dgm:extLst>
    </dgm:pt>
    <dgm:pt modelId="{46D2EEDE-2217-408C-B3D5-65DFD7B67005}" type="pres">
      <dgm:prSet presAssocID="{6E96F5CD-63AA-4238-9816-F7CBB4B4DBAD}" presName="spaceRect" presStyleCnt="0"/>
      <dgm:spPr/>
    </dgm:pt>
    <dgm:pt modelId="{BC04E6E3-7153-485C-B9F0-D56EC3C979D0}" type="pres">
      <dgm:prSet presAssocID="{6E96F5CD-63AA-4238-9816-F7CBB4B4DBAD}" presName="textRect" presStyleLbl="revTx" presStyleIdx="1" presStyleCnt="6">
        <dgm:presLayoutVars>
          <dgm:chMax val="1"/>
          <dgm:chPref val="1"/>
        </dgm:presLayoutVars>
      </dgm:prSet>
      <dgm:spPr/>
    </dgm:pt>
    <dgm:pt modelId="{795E2253-45B9-4AB0-9BA0-5A84BE7C708A}" type="pres">
      <dgm:prSet presAssocID="{8824E509-F9BD-48EE-831E-52BB98E21E98}" presName="sibTrans" presStyleCnt="0"/>
      <dgm:spPr/>
    </dgm:pt>
    <dgm:pt modelId="{51363085-18F6-499D-B022-9AB8C79D46B6}" type="pres">
      <dgm:prSet presAssocID="{849026E7-A8BD-43F8-8125-8635073621FE}" presName="compNode" presStyleCnt="0"/>
      <dgm:spPr/>
    </dgm:pt>
    <dgm:pt modelId="{F88E8753-D311-4737-AC3E-67F825D507F4}" type="pres">
      <dgm:prSet presAssocID="{849026E7-A8BD-43F8-8125-8635073621FE}" presName="iconBgRect" presStyleLbl="bgShp" presStyleIdx="2" presStyleCnt="6"/>
      <dgm:spPr>
        <a:prstGeom prst="round2DiagRect">
          <a:avLst>
            <a:gd name="adj1" fmla="val 29727"/>
            <a:gd name="adj2" fmla="val 0"/>
          </a:avLst>
        </a:prstGeom>
      </dgm:spPr>
    </dgm:pt>
    <dgm:pt modelId="{4FF83A0A-2094-4BCD-9A7B-55690351A81D}" type="pres">
      <dgm:prSet presAssocID="{849026E7-A8BD-43F8-8125-8635073621FE}" presName="iconRect" presStyleLbl="node1" presStyleIdx="2" presStyleCnt="6"/>
      <dgm:spPr>
        <a:blipFill>
          <a:blip xmlns:r="http://schemas.openxmlformats.org/officeDocument/2006/relationships"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a:blipFill>
        <a:ln>
          <a:noFill/>
        </a:ln>
      </dgm:spPr>
      <dgm:extLst>
        <a:ext uri="{E40237B7-FDA0-4F09-8148-C483321AD2D9}">
          <dgm14:cNvPr xmlns:dgm14="http://schemas.microsoft.com/office/drawing/2010/diagram" id="0" name="" descr="Earth Globe Americas"/>
        </a:ext>
      </dgm:extLst>
    </dgm:pt>
    <dgm:pt modelId="{915E55C0-02F0-4E17-8046-00814462A5C0}" type="pres">
      <dgm:prSet presAssocID="{849026E7-A8BD-43F8-8125-8635073621FE}" presName="spaceRect" presStyleCnt="0"/>
      <dgm:spPr/>
    </dgm:pt>
    <dgm:pt modelId="{8C2ADE81-4521-444E-B0DE-D776089ED77B}" type="pres">
      <dgm:prSet presAssocID="{849026E7-A8BD-43F8-8125-8635073621FE}" presName="textRect" presStyleLbl="revTx" presStyleIdx="2" presStyleCnt="6">
        <dgm:presLayoutVars>
          <dgm:chMax val="1"/>
          <dgm:chPref val="1"/>
        </dgm:presLayoutVars>
      </dgm:prSet>
      <dgm:spPr/>
    </dgm:pt>
    <dgm:pt modelId="{4E3FE0B1-D4CD-4503-B41C-A6FD36B66B4F}" type="pres">
      <dgm:prSet presAssocID="{DE7742CE-52BA-4C41-967E-7B7F2A054BDA}" presName="sibTrans" presStyleCnt="0"/>
      <dgm:spPr/>
    </dgm:pt>
    <dgm:pt modelId="{44B382A9-B0BD-406E-82BB-F7E21BEFF088}" type="pres">
      <dgm:prSet presAssocID="{64DAD9CA-69B0-4E1B-A593-B9C46C655929}" presName="compNode" presStyleCnt="0"/>
      <dgm:spPr/>
    </dgm:pt>
    <dgm:pt modelId="{F246CF45-BDE1-45AD-81B8-3ABB8B3BFBEE}" type="pres">
      <dgm:prSet presAssocID="{64DAD9CA-69B0-4E1B-A593-B9C46C655929}" presName="iconBgRect" presStyleLbl="bgShp" presStyleIdx="3" presStyleCnt="6"/>
      <dgm:spPr>
        <a:prstGeom prst="round2DiagRect">
          <a:avLst>
            <a:gd name="adj1" fmla="val 29727"/>
            <a:gd name="adj2" fmla="val 0"/>
          </a:avLst>
        </a:prstGeom>
      </dgm:spPr>
    </dgm:pt>
    <dgm:pt modelId="{0D86C23D-4AA6-4601-86E8-48E94E3505A7}" type="pres">
      <dgm:prSet presAssocID="{64DAD9CA-69B0-4E1B-A593-B9C46C655929}" presName="iconRect" presStyleLbl="node1" presStyleIdx="3" presStyleCnt="6"/>
      <dgm:spPr>
        <a:blipFill>
          <a:blip xmlns:r="http://schemas.openxmlformats.org/officeDocument/2006/relationships"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a:blipFill>
        <a:ln>
          <a:noFill/>
        </a:ln>
      </dgm:spPr>
      <dgm:extLst>
        <a:ext uri="{E40237B7-FDA0-4F09-8148-C483321AD2D9}">
          <dgm14:cNvPr xmlns:dgm14="http://schemas.microsoft.com/office/drawing/2010/diagram" id="0" name="" descr="Euro"/>
        </a:ext>
      </dgm:extLst>
    </dgm:pt>
    <dgm:pt modelId="{F533945E-9F88-4178-8AF8-F4B570FCCF6B}" type="pres">
      <dgm:prSet presAssocID="{64DAD9CA-69B0-4E1B-A593-B9C46C655929}" presName="spaceRect" presStyleCnt="0"/>
      <dgm:spPr/>
    </dgm:pt>
    <dgm:pt modelId="{D6ED262A-E5CD-4C08-9EE5-99407CFD1815}" type="pres">
      <dgm:prSet presAssocID="{64DAD9CA-69B0-4E1B-A593-B9C46C655929}" presName="textRect" presStyleLbl="revTx" presStyleIdx="3" presStyleCnt="6">
        <dgm:presLayoutVars>
          <dgm:chMax val="1"/>
          <dgm:chPref val="1"/>
        </dgm:presLayoutVars>
      </dgm:prSet>
      <dgm:spPr/>
    </dgm:pt>
    <dgm:pt modelId="{E4A12556-0DE0-42C4-800D-BF975BD99C8D}" type="pres">
      <dgm:prSet presAssocID="{7F3238DC-48E9-4251-AB42-F699657552E4}" presName="sibTrans" presStyleCnt="0"/>
      <dgm:spPr/>
    </dgm:pt>
    <dgm:pt modelId="{E0732641-11ED-45B0-9DAF-FC2EBD3D8FD1}" type="pres">
      <dgm:prSet presAssocID="{5193A8DA-EB38-4BB7-BBA5-4040A3BA7139}" presName="compNode" presStyleCnt="0"/>
      <dgm:spPr/>
    </dgm:pt>
    <dgm:pt modelId="{692C2647-BDCA-461B-A50D-F1407AD56CEE}" type="pres">
      <dgm:prSet presAssocID="{5193A8DA-EB38-4BB7-BBA5-4040A3BA7139}" presName="iconBgRect" presStyleLbl="bgShp" presStyleIdx="4" presStyleCnt="6"/>
      <dgm:spPr>
        <a:prstGeom prst="round2DiagRect">
          <a:avLst>
            <a:gd name="adj1" fmla="val 29727"/>
            <a:gd name="adj2" fmla="val 0"/>
          </a:avLst>
        </a:prstGeom>
      </dgm:spPr>
    </dgm:pt>
    <dgm:pt modelId="{C1DC1E5D-56EC-4212-BE9E-5C7F17E701AF}" type="pres">
      <dgm:prSet presAssocID="{5193A8DA-EB38-4BB7-BBA5-4040A3BA7139}" presName="iconRect" presStyleLbl="node1" presStyleIdx="4" presStyleCnt="6"/>
      <dgm:spPr>
        <a:blipFill>
          <a:blip xmlns:r="http://schemas.openxmlformats.org/officeDocument/2006/relationships"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a:blipFill>
        <a:ln>
          <a:noFill/>
        </a:ln>
      </dgm:spPr>
      <dgm:extLst>
        <a:ext uri="{E40237B7-FDA0-4F09-8148-C483321AD2D9}">
          <dgm14:cNvPr xmlns:dgm14="http://schemas.microsoft.com/office/drawing/2010/diagram" id="0" name="" descr="Rouble"/>
        </a:ext>
      </dgm:extLst>
    </dgm:pt>
    <dgm:pt modelId="{47CA0367-D529-4143-9CA9-D01C746DE33C}" type="pres">
      <dgm:prSet presAssocID="{5193A8DA-EB38-4BB7-BBA5-4040A3BA7139}" presName="spaceRect" presStyleCnt="0"/>
      <dgm:spPr/>
    </dgm:pt>
    <dgm:pt modelId="{F222915A-EA59-4985-8BD6-C0BDEAC34570}" type="pres">
      <dgm:prSet presAssocID="{5193A8DA-EB38-4BB7-BBA5-4040A3BA7139}" presName="textRect" presStyleLbl="revTx" presStyleIdx="4" presStyleCnt="6">
        <dgm:presLayoutVars>
          <dgm:chMax val="1"/>
          <dgm:chPref val="1"/>
        </dgm:presLayoutVars>
      </dgm:prSet>
      <dgm:spPr/>
    </dgm:pt>
    <dgm:pt modelId="{49067866-EB8C-4E56-85F9-5FBFB48F81B2}" type="pres">
      <dgm:prSet presAssocID="{524AFC0C-C7B2-47A9-BEF3-15EAB0E2EA0C}" presName="sibTrans" presStyleCnt="0"/>
      <dgm:spPr/>
    </dgm:pt>
    <dgm:pt modelId="{91724A28-421C-44BC-8EBD-B5A62A67B9BF}" type="pres">
      <dgm:prSet presAssocID="{8B6BFB85-0685-4D17-9F8D-13FE6A1FC4D7}" presName="compNode" presStyleCnt="0"/>
      <dgm:spPr/>
    </dgm:pt>
    <dgm:pt modelId="{B9B491D5-55F0-4360-8AC6-B003CF24D51B}" type="pres">
      <dgm:prSet presAssocID="{8B6BFB85-0685-4D17-9F8D-13FE6A1FC4D7}" presName="iconBgRect" presStyleLbl="bgShp" presStyleIdx="5" presStyleCnt="6"/>
      <dgm:spPr>
        <a:prstGeom prst="round2DiagRect">
          <a:avLst>
            <a:gd name="adj1" fmla="val 29727"/>
            <a:gd name="adj2" fmla="val 0"/>
          </a:avLst>
        </a:prstGeom>
      </dgm:spPr>
    </dgm:pt>
    <dgm:pt modelId="{DAC42D54-4D08-494B-ABA4-EB8148B73541}" type="pres">
      <dgm:prSet presAssocID="{8B6BFB85-0685-4D17-9F8D-13FE6A1FC4D7}" presName="iconRect" presStyleLbl="node1" presStyleIdx="5" presStyleCnt="6"/>
      <dgm:spPr>
        <a:blipFill>
          <a:blip xmlns:r="http://schemas.openxmlformats.org/officeDocument/2006/relationships"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a:blipFill>
        <a:ln>
          <a:noFill/>
        </a:ln>
      </dgm:spPr>
      <dgm:extLst>
        <a:ext uri="{E40237B7-FDA0-4F09-8148-C483321AD2D9}">
          <dgm14:cNvPr xmlns:dgm14="http://schemas.microsoft.com/office/drawing/2010/diagram" id="0" name="" descr="Earth Globe Europe-Africa"/>
        </a:ext>
      </dgm:extLst>
    </dgm:pt>
    <dgm:pt modelId="{F477F614-0E3D-44EF-B267-2454D8982A7B}" type="pres">
      <dgm:prSet presAssocID="{8B6BFB85-0685-4D17-9F8D-13FE6A1FC4D7}" presName="spaceRect" presStyleCnt="0"/>
      <dgm:spPr/>
    </dgm:pt>
    <dgm:pt modelId="{1CA08F85-6552-44FF-893A-3E780EC76D8F}" type="pres">
      <dgm:prSet presAssocID="{8B6BFB85-0685-4D17-9F8D-13FE6A1FC4D7}" presName="textRect" presStyleLbl="revTx" presStyleIdx="5" presStyleCnt="6">
        <dgm:presLayoutVars>
          <dgm:chMax val="1"/>
          <dgm:chPref val="1"/>
        </dgm:presLayoutVars>
      </dgm:prSet>
      <dgm:spPr/>
    </dgm:pt>
  </dgm:ptLst>
  <dgm:cxnLst>
    <dgm:cxn modelId="{459E6006-6C1C-4AD2-95C7-2614FF935B04}" type="presOf" srcId="{F1F9D81B-403D-4A97-982A-D0D4A96E268C}" destId="{6D164FBC-B563-4737-8992-1CB9B617AC75}" srcOrd="0" destOrd="0" presId="urn:microsoft.com/office/officeart/2018/5/layout/IconLeafLabelList"/>
    <dgm:cxn modelId="{07BD340D-D609-4C99-AAA9-26403C6287C7}" srcId="{F1F9D81B-403D-4A97-982A-D0D4A96E268C}" destId="{849026E7-A8BD-43F8-8125-8635073621FE}" srcOrd="2" destOrd="0" parTransId="{81B696E3-5357-44B4-84B1-F1CEFDE474AF}" sibTransId="{DE7742CE-52BA-4C41-967E-7B7F2A054BDA}"/>
    <dgm:cxn modelId="{D1EF123E-B190-495F-8B6C-DD3DED0F06E1}" srcId="{F1F9D81B-403D-4A97-982A-D0D4A96E268C}" destId="{8B6BFB85-0685-4D17-9F8D-13FE6A1FC4D7}" srcOrd="5" destOrd="0" parTransId="{98353B4F-0A20-4BC6-ACEA-A3F78F774B4D}" sibTransId="{5A0B0502-0721-4C67-BF92-5ACC7AB0713B}"/>
    <dgm:cxn modelId="{DA47EE72-F2EA-4784-8B21-BB39DB20CD78}" type="presOf" srcId="{6E96F5CD-63AA-4238-9816-F7CBB4B4DBAD}" destId="{BC04E6E3-7153-485C-B9F0-D56EC3C979D0}" srcOrd="0" destOrd="0" presId="urn:microsoft.com/office/officeart/2018/5/layout/IconLeafLabelList"/>
    <dgm:cxn modelId="{EA93447A-5F69-490A-9BB0-22E2B140341B}" srcId="{F1F9D81B-403D-4A97-982A-D0D4A96E268C}" destId="{5193A8DA-EB38-4BB7-BBA5-4040A3BA7139}" srcOrd="4" destOrd="0" parTransId="{CF0B59B8-9868-4405-BC5C-E4D95DCC820B}" sibTransId="{524AFC0C-C7B2-47A9-BEF3-15EAB0E2EA0C}"/>
    <dgm:cxn modelId="{56500591-E162-4265-8E05-12A805DD60E3}" type="presOf" srcId="{8B6BFB85-0685-4D17-9F8D-13FE6A1FC4D7}" destId="{1CA08F85-6552-44FF-893A-3E780EC76D8F}" srcOrd="0" destOrd="0" presId="urn:microsoft.com/office/officeart/2018/5/layout/IconLeafLabelList"/>
    <dgm:cxn modelId="{391568A1-5645-4846-8DA5-245EC89E3CA5}" srcId="{F1F9D81B-403D-4A97-982A-D0D4A96E268C}" destId="{D9C71F0F-091C-44DB-85D2-AC2C73D66B1C}" srcOrd="0" destOrd="0" parTransId="{F90CD60E-BAF3-4442-8668-806CABBFAB31}" sibTransId="{EE867773-E10D-466C-B6C2-8A274361432E}"/>
    <dgm:cxn modelId="{A32E66C3-BD76-4A60-8C91-345C84F27293}" srcId="{F1F9D81B-403D-4A97-982A-D0D4A96E268C}" destId="{64DAD9CA-69B0-4E1B-A593-B9C46C655929}" srcOrd="3" destOrd="0" parTransId="{B0FB8F43-CE01-4E23-B15C-1C1D3DE4AA03}" sibTransId="{7F3238DC-48E9-4251-AB42-F699657552E4}"/>
    <dgm:cxn modelId="{95CE4DD3-30AD-40F8-891E-E67B74394D53}" type="presOf" srcId="{849026E7-A8BD-43F8-8125-8635073621FE}" destId="{8C2ADE81-4521-444E-B0DE-D776089ED77B}" srcOrd="0" destOrd="0" presId="urn:microsoft.com/office/officeart/2018/5/layout/IconLeafLabelList"/>
    <dgm:cxn modelId="{D869C4EB-E3FF-4BBA-B752-89F23CC2D623}" type="presOf" srcId="{D9C71F0F-091C-44DB-85D2-AC2C73D66B1C}" destId="{3459767B-A6B4-4B1D-8791-D4ADD4B8862E}" srcOrd="0" destOrd="0" presId="urn:microsoft.com/office/officeart/2018/5/layout/IconLeafLabelList"/>
    <dgm:cxn modelId="{59EEB9F3-BE56-4CD9-9FC6-B37CAD4F1FF1}" type="presOf" srcId="{64DAD9CA-69B0-4E1B-A593-B9C46C655929}" destId="{D6ED262A-E5CD-4C08-9EE5-99407CFD1815}" srcOrd="0" destOrd="0" presId="urn:microsoft.com/office/officeart/2018/5/layout/IconLeafLabelList"/>
    <dgm:cxn modelId="{89298BFB-D1A7-4960-8217-F6D7275C4B60}" type="presOf" srcId="{5193A8DA-EB38-4BB7-BBA5-4040A3BA7139}" destId="{F222915A-EA59-4985-8BD6-C0BDEAC34570}" srcOrd="0" destOrd="0" presId="urn:microsoft.com/office/officeart/2018/5/layout/IconLeafLabelList"/>
    <dgm:cxn modelId="{3308C4FC-5B85-4482-BFBB-12D5E0C2488D}" srcId="{F1F9D81B-403D-4A97-982A-D0D4A96E268C}" destId="{6E96F5CD-63AA-4238-9816-F7CBB4B4DBAD}" srcOrd="1" destOrd="0" parTransId="{134D5471-D97B-4489-A225-8BF496BC7307}" sibTransId="{8824E509-F9BD-48EE-831E-52BB98E21E98}"/>
    <dgm:cxn modelId="{A81B3820-C0B0-4BB4-9AE1-D305EB5EAD5C}" type="presParOf" srcId="{6D164FBC-B563-4737-8992-1CB9B617AC75}" destId="{AABF202E-9EC3-4CF2-9DD8-E4A9201243DB}" srcOrd="0" destOrd="0" presId="urn:microsoft.com/office/officeart/2018/5/layout/IconLeafLabelList"/>
    <dgm:cxn modelId="{FD5752B2-028B-441A-B8A3-AA4799B15EA1}" type="presParOf" srcId="{AABF202E-9EC3-4CF2-9DD8-E4A9201243DB}" destId="{5CDB25D4-0C42-4BF2-AB83-181BD34CACF9}" srcOrd="0" destOrd="0" presId="urn:microsoft.com/office/officeart/2018/5/layout/IconLeafLabelList"/>
    <dgm:cxn modelId="{641492DD-C7FF-4B4E-ACD0-C861C00FF5B4}" type="presParOf" srcId="{AABF202E-9EC3-4CF2-9DD8-E4A9201243DB}" destId="{916D58E8-B4C4-43B2-8740-940DE4393568}" srcOrd="1" destOrd="0" presId="urn:microsoft.com/office/officeart/2018/5/layout/IconLeafLabelList"/>
    <dgm:cxn modelId="{907D4990-2A23-48F2-BED4-5E4F200E6AA6}" type="presParOf" srcId="{AABF202E-9EC3-4CF2-9DD8-E4A9201243DB}" destId="{5ECFAAC7-084A-4FFB-82A8-BF22D092D92B}" srcOrd="2" destOrd="0" presId="urn:microsoft.com/office/officeart/2018/5/layout/IconLeafLabelList"/>
    <dgm:cxn modelId="{710A333C-3EBC-4E8E-ADFA-791750D1F554}" type="presParOf" srcId="{AABF202E-9EC3-4CF2-9DD8-E4A9201243DB}" destId="{3459767B-A6B4-4B1D-8791-D4ADD4B8862E}" srcOrd="3" destOrd="0" presId="urn:microsoft.com/office/officeart/2018/5/layout/IconLeafLabelList"/>
    <dgm:cxn modelId="{C636E2E2-A707-4388-9E5C-8EDA1AE91223}" type="presParOf" srcId="{6D164FBC-B563-4737-8992-1CB9B617AC75}" destId="{1F3D1C0A-A157-4A99-A5FF-89C89EA144AE}" srcOrd="1" destOrd="0" presId="urn:microsoft.com/office/officeart/2018/5/layout/IconLeafLabelList"/>
    <dgm:cxn modelId="{27950C7B-85D5-4C7A-9D0A-3868DE9DF0F0}" type="presParOf" srcId="{6D164FBC-B563-4737-8992-1CB9B617AC75}" destId="{54341F6E-FE3D-4514-94B4-FB59F4974C33}" srcOrd="2" destOrd="0" presId="urn:microsoft.com/office/officeart/2018/5/layout/IconLeafLabelList"/>
    <dgm:cxn modelId="{10EF0AD5-183E-4340-A689-5E7A65C05558}" type="presParOf" srcId="{54341F6E-FE3D-4514-94B4-FB59F4974C33}" destId="{D35CB96A-CAE8-41BD-81F6-52EDA2EB7768}" srcOrd="0" destOrd="0" presId="urn:microsoft.com/office/officeart/2018/5/layout/IconLeafLabelList"/>
    <dgm:cxn modelId="{BF9B27CA-DBA4-490D-89AD-BCAEFF59213D}" type="presParOf" srcId="{54341F6E-FE3D-4514-94B4-FB59F4974C33}" destId="{668C969D-FCA9-4FC6-B07A-352AA73BA780}" srcOrd="1" destOrd="0" presId="urn:microsoft.com/office/officeart/2018/5/layout/IconLeafLabelList"/>
    <dgm:cxn modelId="{76CDAFCF-9311-4FD7-AB9C-911D949CAE3E}" type="presParOf" srcId="{54341F6E-FE3D-4514-94B4-FB59F4974C33}" destId="{46D2EEDE-2217-408C-B3D5-65DFD7B67005}" srcOrd="2" destOrd="0" presId="urn:microsoft.com/office/officeart/2018/5/layout/IconLeafLabelList"/>
    <dgm:cxn modelId="{E62A56E8-5504-4893-84CB-76626893798B}" type="presParOf" srcId="{54341F6E-FE3D-4514-94B4-FB59F4974C33}" destId="{BC04E6E3-7153-485C-B9F0-D56EC3C979D0}" srcOrd="3" destOrd="0" presId="urn:microsoft.com/office/officeart/2018/5/layout/IconLeafLabelList"/>
    <dgm:cxn modelId="{FD5B2B29-04BA-411E-9273-70B551C76F66}" type="presParOf" srcId="{6D164FBC-B563-4737-8992-1CB9B617AC75}" destId="{795E2253-45B9-4AB0-9BA0-5A84BE7C708A}" srcOrd="3" destOrd="0" presId="urn:microsoft.com/office/officeart/2018/5/layout/IconLeafLabelList"/>
    <dgm:cxn modelId="{1F3CAFE2-52A8-434E-8E7C-2517F54D1191}" type="presParOf" srcId="{6D164FBC-B563-4737-8992-1CB9B617AC75}" destId="{51363085-18F6-499D-B022-9AB8C79D46B6}" srcOrd="4" destOrd="0" presId="urn:microsoft.com/office/officeart/2018/5/layout/IconLeafLabelList"/>
    <dgm:cxn modelId="{3FE40181-0A82-4DEC-9A21-6DA7B21BEB57}" type="presParOf" srcId="{51363085-18F6-499D-B022-9AB8C79D46B6}" destId="{F88E8753-D311-4737-AC3E-67F825D507F4}" srcOrd="0" destOrd="0" presId="urn:microsoft.com/office/officeart/2018/5/layout/IconLeafLabelList"/>
    <dgm:cxn modelId="{5DA04F7F-63F8-4A74-85A4-B8671EEA8A30}" type="presParOf" srcId="{51363085-18F6-499D-B022-9AB8C79D46B6}" destId="{4FF83A0A-2094-4BCD-9A7B-55690351A81D}" srcOrd="1" destOrd="0" presId="urn:microsoft.com/office/officeart/2018/5/layout/IconLeafLabelList"/>
    <dgm:cxn modelId="{27C52A9D-E822-417A-ABDE-63FF88BE641D}" type="presParOf" srcId="{51363085-18F6-499D-B022-9AB8C79D46B6}" destId="{915E55C0-02F0-4E17-8046-00814462A5C0}" srcOrd="2" destOrd="0" presId="urn:microsoft.com/office/officeart/2018/5/layout/IconLeafLabelList"/>
    <dgm:cxn modelId="{FD768F1C-D91C-4683-9680-1BFEBE5859AD}" type="presParOf" srcId="{51363085-18F6-499D-B022-9AB8C79D46B6}" destId="{8C2ADE81-4521-444E-B0DE-D776089ED77B}" srcOrd="3" destOrd="0" presId="urn:microsoft.com/office/officeart/2018/5/layout/IconLeafLabelList"/>
    <dgm:cxn modelId="{CADD8E6C-2D61-4347-BE56-DBAF18398099}" type="presParOf" srcId="{6D164FBC-B563-4737-8992-1CB9B617AC75}" destId="{4E3FE0B1-D4CD-4503-B41C-A6FD36B66B4F}" srcOrd="5" destOrd="0" presId="urn:microsoft.com/office/officeart/2018/5/layout/IconLeafLabelList"/>
    <dgm:cxn modelId="{1D817D37-C00F-43E5-B294-DE03186471E2}" type="presParOf" srcId="{6D164FBC-B563-4737-8992-1CB9B617AC75}" destId="{44B382A9-B0BD-406E-82BB-F7E21BEFF088}" srcOrd="6" destOrd="0" presId="urn:microsoft.com/office/officeart/2018/5/layout/IconLeafLabelList"/>
    <dgm:cxn modelId="{845395F7-B312-4CAA-84C1-529F9852A22F}" type="presParOf" srcId="{44B382A9-B0BD-406E-82BB-F7E21BEFF088}" destId="{F246CF45-BDE1-45AD-81B8-3ABB8B3BFBEE}" srcOrd="0" destOrd="0" presId="urn:microsoft.com/office/officeart/2018/5/layout/IconLeafLabelList"/>
    <dgm:cxn modelId="{36BFE280-499C-4458-88D6-107CE52158AB}" type="presParOf" srcId="{44B382A9-B0BD-406E-82BB-F7E21BEFF088}" destId="{0D86C23D-4AA6-4601-86E8-48E94E3505A7}" srcOrd="1" destOrd="0" presId="urn:microsoft.com/office/officeart/2018/5/layout/IconLeafLabelList"/>
    <dgm:cxn modelId="{399F3791-2705-4205-8F55-12A9DD8B475A}" type="presParOf" srcId="{44B382A9-B0BD-406E-82BB-F7E21BEFF088}" destId="{F533945E-9F88-4178-8AF8-F4B570FCCF6B}" srcOrd="2" destOrd="0" presId="urn:microsoft.com/office/officeart/2018/5/layout/IconLeafLabelList"/>
    <dgm:cxn modelId="{222A59C8-6D60-4A29-A526-4F9E5084AD88}" type="presParOf" srcId="{44B382A9-B0BD-406E-82BB-F7E21BEFF088}" destId="{D6ED262A-E5CD-4C08-9EE5-99407CFD1815}" srcOrd="3" destOrd="0" presId="urn:microsoft.com/office/officeart/2018/5/layout/IconLeafLabelList"/>
    <dgm:cxn modelId="{3ABEC3B9-37C9-432F-9562-0C64D225AAF5}" type="presParOf" srcId="{6D164FBC-B563-4737-8992-1CB9B617AC75}" destId="{E4A12556-0DE0-42C4-800D-BF975BD99C8D}" srcOrd="7" destOrd="0" presId="urn:microsoft.com/office/officeart/2018/5/layout/IconLeafLabelList"/>
    <dgm:cxn modelId="{0D533BAE-1BCF-4D3D-919D-7E5D174124AE}" type="presParOf" srcId="{6D164FBC-B563-4737-8992-1CB9B617AC75}" destId="{E0732641-11ED-45B0-9DAF-FC2EBD3D8FD1}" srcOrd="8" destOrd="0" presId="urn:microsoft.com/office/officeart/2018/5/layout/IconLeafLabelList"/>
    <dgm:cxn modelId="{A0C768E3-F79C-4D6E-B092-2A5FEDBF9042}" type="presParOf" srcId="{E0732641-11ED-45B0-9DAF-FC2EBD3D8FD1}" destId="{692C2647-BDCA-461B-A50D-F1407AD56CEE}" srcOrd="0" destOrd="0" presId="urn:microsoft.com/office/officeart/2018/5/layout/IconLeafLabelList"/>
    <dgm:cxn modelId="{D36446BD-E4CA-4447-ABD8-1E04C4C947BE}" type="presParOf" srcId="{E0732641-11ED-45B0-9DAF-FC2EBD3D8FD1}" destId="{C1DC1E5D-56EC-4212-BE9E-5C7F17E701AF}" srcOrd="1" destOrd="0" presId="urn:microsoft.com/office/officeart/2018/5/layout/IconLeafLabelList"/>
    <dgm:cxn modelId="{BAD30C07-D206-4B3D-B9B3-A6DEFB8F757E}" type="presParOf" srcId="{E0732641-11ED-45B0-9DAF-FC2EBD3D8FD1}" destId="{47CA0367-D529-4143-9CA9-D01C746DE33C}" srcOrd="2" destOrd="0" presId="urn:microsoft.com/office/officeart/2018/5/layout/IconLeafLabelList"/>
    <dgm:cxn modelId="{4149825F-6F0A-4212-A095-E351DF62CE28}" type="presParOf" srcId="{E0732641-11ED-45B0-9DAF-FC2EBD3D8FD1}" destId="{F222915A-EA59-4985-8BD6-C0BDEAC34570}" srcOrd="3" destOrd="0" presId="urn:microsoft.com/office/officeart/2018/5/layout/IconLeafLabelList"/>
    <dgm:cxn modelId="{9E043CFB-60D3-4AB1-9104-85D4A7582ADE}" type="presParOf" srcId="{6D164FBC-B563-4737-8992-1CB9B617AC75}" destId="{49067866-EB8C-4E56-85F9-5FBFB48F81B2}" srcOrd="9" destOrd="0" presId="urn:microsoft.com/office/officeart/2018/5/layout/IconLeafLabelList"/>
    <dgm:cxn modelId="{8D56C009-D60E-4887-94C6-1FF53AE808E9}" type="presParOf" srcId="{6D164FBC-B563-4737-8992-1CB9B617AC75}" destId="{91724A28-421C-44BC-8EBD-B5A62A67B9BF}" srcOrd="10" destOrd="0" presId="urn:microsoft.com/office/officeart/2018/5/layout/IconLeafLabelList"/>
    <dgm:cxn modelId="{BB2E8861-5FFC-4C42-B9D7-46645712204F}" type="presParOf" srcId="{91724A28-421C-44BC-8EBD-B5A62A67B9BF}" destId="{B9B491D5-55F0-4360-8AC6-B003CF24D51B}" srcOrd="0" destOrd="0" presId="urn:microsoft.com/office/officeart/2018/5/layout/IconLeafLabelList"/>
    <dgm:cxn modelId="{00DA6DAC-B5A0-4956-B3C2-38849F7BB718}" type="presParOf" srcId="{91724A28-421C-44BC-8EBD-B5A62A67B9BF}" destId="{DAC42D54-4D08-494B-ABA4-EB8148B73541}" srcOrd="1" destOrd="0" presId="urn:microsoft.com/office/officeart/2018/5/layout/IconLeafLabelList"/>
    <dgm:cxn modelId="{0F4A0E43-5CE6-4AE7-BCDB-E261604085BB}" type="presParOf" srcId="{91724A28-421C-44BC-8EBD-B5A62A67B9BF}" destId="{F477F614-0E3D-44EF-B267-2454D8982A7B}" srcOrd="2" destOrd="0" presId="urn:microsoft.com/office/officeart/2018/5/layout/IconLeafLabelList"/>
    <dgm:cxn modelId="{0B6BB4BB-1AAC-4338-A511-39847D6E7918}" type="presParOf" srcId="{91724A28-421C-44BC-8EBD-B5A62A67B9BF}" destId="{1CA08F85-6552-44FF-893A-3E780EC76D8F}" srcOrd="3" destOrd="0" presId="urn:microsoft.com/office/officeart/2018/5/layout/IconLeaf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DC4259-5D7A-462D-8DA3-B4A985DBBE6F}">
      <dsp:nvSpPr>
        <dsp:cNvPr id="0" name=""/>
        <dsp:cNvSpPr/>
      </dsp:nvSpPr>
      <dsp:spPr>
        <a:xfrm>
          <a:off x="1131380" y="300872"/>
          <a:ext cx="1286200" cy="12862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24FD4FE-AE51-446B-BB78-A2BD8737458B}">
      <dsp:nvSpPr>
        <dsp:cNvPr id="0" name=""/>
        <dsp:cNvSpPr/>
      </dsp:nvSpPr>
      <dsp:spPr>
        <a:xfrm>
          <a:off x="345369" y="1941123"/>
          <a:ext cx="2858223"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90000"/>
            </a:lnSpc>
            <a:spcBef>
              <a:spcPct val="0"/>
            </a:spcBef>
            <a:spcAft>
              <a:spcPct val="35000"/>
            </a:spcAft>
            <a:buNone/>
          </a:pPr>
          <a:r>
            <a:rPr lang="fr-FR" sz="1800" b="1" kern="1200"/>
            <a:t>1. Expertise en ingénierie des infrastructures</a:t>
          </a:r>
          <a:endParaRPr lang="en-US" sz="1800" kern="1200"/>
        </a:p>
      </dsp:txBody>
      <dsp:txXfrm>
        <a:off x="345369" y="1941123"/>
        <a:ext cx="2858223" cy="720000"/>
      </dsp:txXfrm>
    </dsp:sp>
    <dsp:sp modelId="{843179CD-260B-4D63-9AB6-4188EBEFBAE3}">
      <dsp:nvSpPr>
        <dsp:cNvPr id="0" name=""/>
        <dsp:cNvSpPr/>
      </dsp:nvSpPr>
      <dsp:spPr>
        <a:xfrm>
          <a:off x="4489792" y="300872"/>
          <a:ext cx="1286200" cy="12862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5355B9F-C91A-40F0-8D13-151AC2AD0F1F}">
      <dsp:nvSpPr>
        <dsp:cNvPr id="0" name=""/>
        <dsp:cNvSpPr/>
      </dsp:nvSpPr>
      <dsp:spPr>
        <a:xfrm>
          <a:off x="3703781" y="1941123"/>
          <a:ext cx="2858223"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90000"/>
            </a:lnSpc>
            <a:spcBef>
              <a:spcPct val="0"/>
            </a:spcBef>
            <a:spcAft>
              <a:spcPct val="35000"/>
            </a:spcAft>
            <a:buNone/>
          </a:pPr>
          <a:r>
            <a:rPr lang="fr-FR" sz="1800" b="1" kern="1200"/>
            <a:t>2. Engagement pour des infrastructures durables</a:t>
          </a:r>
          <a:endParaRPr lang="en-US" sz="1800" kern="1200"/>
        </a:p>
      </dsp:txBody>
      <dsp:txXfrm>
        <a:off x="3703781" y="1941123"/>
        <a:ext cx="2858223" cy="720000"/>
      </dsp:txXfrm>
    </dsp:sp>
    <dsp:sp modelId="{5E2DF9B9-9FEE-4CFC-9064-1513AD49337E}">
      <dsp:nvSpPr>
        <dsp:cNvPr id="0" name=""/>
        <dsp:cNvSpPr/>
      </dsp:nvSpPr>
      <dsp:spPr>
        <a:xfrm>
          <a:off x="7848205" y="300872"/>
          <a:ext cx="1286200" cy="128620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6FE952B-4761-4F86-8708-2FB3B5095E76}">
      <dsp:nvSpPr>
        <dsp:cNvPr id="0" name=""/>
        <dsp:cNvSpPr/>
      </dsp:nvSpPr>
      <dsp:spPr>
        <a:xfrm>
          <a:off x="7062193" y="1941123"/>
          <a:ext cx="2858223"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90000"/>
            </a:lnSpc>
            <a:spcBef>
              <a:spcPct val="0"/>
            </a:spcBef>
            <a:spcAft>
              <a:spcPct val="35000"/>
            </a:spcAft>
            <a:buNone/>
          </a:pPr>
          <a:r>
            <a:rPr lang="fr-FR" sz="1800" b="1" kern="1200"/>
            <a:t>3. Présence nationale et innovation continue</a:t>
          </a:r>
          <a:endParaRPr lang="en-US" sz="1800" kern="1200"/>
        </a:p>
      </dsp:txBody>
      <dsp:txXfrm>
        <a:off x="7062193" y="1941123"/>
        <a:ext cx="2858223"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31E761-DD4C-42C8-8965-BF49C5D2979F}">
      <dsp:nvSpPr>
        <dsp:cNvPr id="0" name=""/>
        <dsp:cNvSpPr/>
      </dsp:nvSpPr>
      <dsp:spPr>
        <a:xfrm>
          <a:off x="0" y="855526"/>
          <a:ext cx="6832212" cy="1579433"/>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7083A18-34E3-4E2C-9F3F-22257B66ED08}">
      <dsp:nvSpPr>
        <dsp:cNvPr id="0" name=""/>
        <dsp:cNvSpPr/>
      </dsp:nvSpPr>
      <dsp:spPr>
        <a:xfrm>
          <a:off x="477778" y="1210899"/>
          <a:ext cx="868688" cy="86868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2D96F49-D005-46FB-B45E-74E615C74F97}">
      <dsp:nvSpPr>
        <dsp:cNvPr id="0" name=""/>
        <dsp:cNvSpPr/>
      </dsp:nvSpPr>
      <dsp:spPr>
        <a:xfrm>
          <a:off x="1824245" y="855526"/>
          <a:ext cx="5007966" cy="15794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7157" tIns="167157" rIns="167157" bIns="167157" numCol="1" spcCol="1270" anchor="ctr" anchorCtr="0">
          <a:noAutofit/>
        </a:bodyPr>
        <a:lstStyle/>
        <a:p>
          <a:pPr marL="0" lvl="0" indent="0" algn="l" defTabSz="666750">
            <a:lnSpc>
              <a:spcPct val="90000"/>
            </a:lnSpc>
            <a:spcBef>
              <a:spcPct val="0"/>
            </a:spcBef>
            <a:spcAft>
              <a:spcPct val="35000"/>
            </a:spcAft>
            <a:buNone/>
          </a:pPr>
          <a:r>
            <a:rPr lang="fr-FR" sz="1500" b="0" kern="1200" dirty="0"/>
            <a:t>Définition : Le management durable consiste à intégrer les principes du développement durable dans la gestion des organisations, en conciliant performance économique, responsabilité sociale et respect de l’environnement.</a:t>
          </a:r>
          <a:endParaRPr lang="en-US" sz="1500" b="0" kern="1200" dirty="0"/>
        </a:p>
      </dsp:txBody>
      <dsp:txXfrm>
        <a:off x="1824245" y="855526"/>
        <a:ext cx="5007966" cy="1579433"/>
      </dsp:txXfrm>
    </dsp:sp>
    <dsp:sp modelId="{0BDEC8C6-CEC5-48FB-8089-76E050158A0B}">
      <dsp:nvSpPr>
        <dsp:cNvPr id="0" name=""/>
        <dsp:cNvSpPr/>
      </dsp:nvSpPr>
      <dsp:spPr>
        <a:xfrm>
          <a:off x="0" y="2829818"/>
          <a:ext cx="6832212" cy="1579433"/>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3202864-49CE-4295-94EF-E3436874169C}">
      <dsp:nvSpPr>
        <dsp:cNvPr id="0" name=""/>
        <dsp:cNvSpPr/>
      </dsp:nvSpPr>
      <dsp:spPr>
        <a:xfrm>
          <a:off x="477778" y="3185191"/>
          <a:ext cx="868688" cy="86868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CCFB59E-EF82-4A28-A748-4F16CA948CD5}">
      <dsp:nvSpPr>
        <dsp:cNvPr id="0" name=""/>
        <dsp:cNvSpPr/>
      </dsp:nvSpPr>
      <dsp:spPr>
        <a:xfrm>
          <a:off x="1824245" y="2829818"/>
          <a:ext cx="5007966" cy="15794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7157" tIns="167157" rIns="167157" bIns="167157" numCol="1" spcCol="1270" anchor="ctr" anchorCtr="0">
          <a:noAutofit/>
        </a:bodyPr>
        <a:lstStyle/>
        <a:p>
          <a:pPr marL="0" lvl="0" indent="0" algn="l" defTabSz="666750">
            <a:lnSpc>
              <a:spcPct val="90000"/>
            </a:lnSpc>
            <a:spcBef>
              <a:spcPct val="0"/>
            </a:spcBef>
            <a:spcAft>
              <a:spcPct val="35000"/>
            </a:spcAft>
            <a:buNone/>
          </a:pPr>
          <a:r>
            <a:rPr lang="fr-FR" sz="1500" b="0" kern="1200" dirty="0"/>
            <a:t>Source : Rapport Brundtland de 1987</a:t>
          </a:r>
          <a:endParaRPr lang="en-US" sz="1500" b="0" kern="1200" dirty="0"/>
        </a:p>
      </dsp:txBody>
      <dsp:txXfrm>
        <a:off x="1824245" y="2829818"/>
        <a:ext cx="5007966" cy="157943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6CB7B3-6C20-4E5B-AB6D-1912B9F08A50}">
      <dsp:nvSpPr>
        <dsp:cNvPr id="0" name=""/>
        <dsp:cNvSpPr/>
      </dsp:nvSpPr>
      <dsp:spPr>
        <a:xfrm>
          <a:off x="0" y="642"/>
          <a:ext cx="6832212" cy="1503855"/>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67EDE0B-3510-45D0-8322-C66987D105AB}">
      <dsp:nvSpPr>
        <dsp:cNvPr id="0" name=""/>
        <dsp:cNvSpPr/>
      </dsp:nvSpPr>
      <dsp:spPr>
        <a:xfrm>
          <a:off x="454916" y="339010"/>
          <a:ext cx="827120" cy="82712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ED5ACD1-56A1-413F-B6B5-6578777E363D}">
      <dsp:nvSpPr>
        <dsp:cNvPr id="0" name=""/>
        <dsp:cNvSpPr/>
      </dsp:nvSpPr>
      <dsp:spPr>
        <a:xfrm>
          <a:off x="1736952" y="642"/>
          <a:ext cx="5095259" cy="1503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9158" tIns="159158" rIns="159158" bIns="159158" numCol="1" spcCol="1270" anchor="ctr" anchorCtr="0">
          <a:noAutofit/>
        </a:bodyPr>
        <a:lstStyle/>
        <a:p>
          <a:pPr marL="0" lvl="0" indent="0" algn="l" defTabSz="755650">
            <a:lnSpc>
              <a:spcPct val="90000"/>
            </a:lnSpc>
            <a:spcBef>
              <a:spcPct val="0"/>
            </a:spcBef>
            <a:spcAft>
              <a:spcPct val="35000"/>
            </a:spcAft>
            <a:buNone/>
          </a:pPr>
          <a:r>
            <a:rPr lang="fr-FR" sz="1700" kern="1200"/>
            <a:t>Retombées positives pour l’entreprise :</a:t>
          </a:r>
          <a:endParaRPr lang="en-US" sz="1700" kern="1200"/>
        </a:p>
      </dsp:txBody>
      <dsp:txXfrm>
        <a:off x="1736952" y="642"/>
        <a:ext cx="5095259" cy="1503855"/>
      </dsp:txXfrm>
    </dsp:sp>
    <dsp:sp modelId="{4C977C3F-A73B-4044-8860-32A6550AE950}">
      <dsp:nvSpPr>
        <dsp:cNvPr id="0" name=""/>
        <dsp:cNvSpPr/>
      </dsp:nvSpPr>
      <dsp:spPr>
        <a:xfrm>
          <a:off x="0" y="1880461"/>
          <a:ext cx="6832212" cy="1503855"/>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86BE4BE-1129-49AF-969D-DE2550CE3991}">
      <dsp:nvSpPr>
        <dsp:cNvPr id="0" name=""/>
        <dsp:cNvSpPr/>
      </dsp:nvSpPr>
      <dsp:spPr>
        <a:xfrm>
          <a:off x="454916" y="2218829"/>
          <a:ext cx="827120" cy="82712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42D95D5-8A44-4A42-BE3B-0E609CBE3F3B}">
      <dsp:nvSpPr>
        <dsp:cNvPr id="0" name=""/>
        <dsp:cNvSpPr/>
      </dsp:nvSpPr>
      <dsp:spPr>
        <a:xfrm>
          <a:off x="1736952" y="1880461"/>
          <a:ext cx="5095259" cy="1503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9158" tIns="159158" rIns="159158" bIns="159158" numCol="1" spcCol="1270" anchor="ctr" anchorCtr="0">
          <a:noAutofit/>
        </a:bodyPr>
        <a:lstStyle/>
        <a:p>
          <a:pPr marL="0" lvl="0" indent="0" algn="l" defTabSz="755650">
            <a:lnSpc>
              <a:spcPct val="90000"/>
            </a:lnSpc>
            <a:spcBef>
              <a:spcPct val="0"/>
            </a:spcBef>
            <a:spcAft>
              <a:spcPct val="35000"/>
            </a:spcAft>
            <a:buNone/>
          </a:pPr>
          <a:r>
            <a:rPr lang="fr-FR" sz="1700" kern="1200"/>
            <a:t>Adopter un management durable peut améliorer la réputation de l’entreprise, renforcer la fidélité des clients et des employés, et ouvrir de nouveaux marchés. </a:t>
          </a:r>
          <a:endParaRPr lang="en-US" sz="1700" kern="1200"/>
        </a:p>
      </dsp:txBody>
      <dsp:txXfrm>
        <a:off x="1736952" y="1880461"/>
        <a:ext cx="5095259" cy="1503855"/>
      </dsp:txXfrm>
    </dsp:sp>
    <dsp:sp modelId="{B1E955C4-E8C4-4E6E-89CC-FB0ED951619B}">
      <dsp:nvSpPr>
        <dsp:cNvPr id="0" name=""/>
        <dsp:cNvSpPr/>
      </dsp:nvSpPr>
      <dsp:spPr>
        <a:xfrm>
          <a:off x="0" y="3760280"/>
          <a:ext cx="6832212" cy="1503855"/>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CA00A09-B0B6-45DD-AA3B-20BDEB19F7AB}">
      <dsp:nvSpPr>
        <dsp:cNvPr id="0" name=""/>
        <dsp:cNvSpPr/>
      </dsp:nvSpPr>
      <dsp:spPr>
        <a:xfrm>
          <a:off x="454916" y="4098648"/>
          <a:ext cx="827120" cy="82712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6711B2D-3BBA-4B1A-8919-EEC33E7E2C5F}">
      <dsp:nvSpPr>
        <dsp:cNvPr id="0" name=""/>
        <dsp:cNvSpPr/>
      </dsp:nvSpPr>
      <dsp:spPr>
        <a:xfrm>
          <a:off x="1736952" y="3760280"/>
          <a:ext cx="5095259" cy="1503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9158" tIns="159158" rIns="159158" bIns="159158" numCol="1" spcCol="1270" anchor="ctr" anchorCtr="0">
          <a:noAutofit/>
        </a:bodyPr>
        <a:lstStyle/>
        <a:p>
          <a:pPr marL="0" lvl="0" indent="0" algn="l" defTabSz="755650">
            <a:lnSpc>
              <a:spcPct val="90000"/>
            </a:lnSpc>
            <a:spcBef>
              <a:spcPct val="0"/>
            </a:spcBef>
            <a:spcAft>
              <a:spcPct val="35000"/>
            </a:spcAft>
            <a:buNone/>
          </a:pPr>
          <a:r>
            <a:rPr lang="fr-FR" sz="1700" kern="1200"/>
            <a:t>Source : Harvard Business Review</a:t>
          </a:r>
          <a:endParaRPr lang="en-US" sz="1700" kern="1200"/>
        </a:p>
      </dsp:txBody>
      <dsp:txXfrm>
        <a:off x="1736952" y="3760280"/>
        <a:ext cx="5095259" cy="150385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A4CBBF-56DB-4777-B08C-07AAE341D2A0}">
      <dsp:nvSpPr>
        <dsp:cNvPr id="0" name=""/>
        <dsp:cNvSpPr/>
      </dsp:nvSpPr>
      <dsp:spPr>
        <a:xfrm>
          <a:off x="469679" y="982"/>
          <a:ext cx="3997039" cy="2538120"/>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F80BBA3F-F73A-4E75-B739-138D7BFDDF71}">
      <dsp:nvSpPr>
        <dsp:cNvPr id="0" name=""/>
        <dsp:cNvSpPr/>
      </dsp:nvSpPr>
      <dsp:spPr>
        <a:xfrm>
          <a:off x="913795" y="422892"/>
          <a:ext cx="3997039" cy="253812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kern="1200"/>
            <a:t>Tendances futures : </a:t>
          </a:r>
          <a:endParaRPr lang="en-US" sz="1700" kern="1200"/>
        </a:p>
      </dsp:txBody>
      <dsp:txXfrm>
        <a:off x="988134" y="497231"/>
        <a:ext cx="3848361" cy="2389442"/>
      </dsp:txXfrm>
    </dsp:sp>
    <dsp:sp modelId="{5D82CDF0-5E3A-4A87-A2A9-205B7D30BE74}">
      <dsp:nvSpPr>
        <dsp:cNvPr id="0" name=""/>
        <dsp:cNvSpPr/>
      </dsp:nvSpPr>
      <dsp:spPr>
        <a:xfrm>
          <a:off x="5354950" y="982"/>
          <a:ext cx="3997039" cy="2538120"/>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5F60E79E-3055-4BB0-932B-C7C7C81116CB}">
      <dsp:nvSpPr>
        <dsp:cNvPr id="0" name=""/>
        <dsp:cNvSpPr/>
      </dsp:nvSpPr>
      <dsp:spPr>
        <a:xfrm>
          <a:off x="5799066" y="422892"/>
          <a:ext cx="3997039" cy="253812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kern="1200"/>
            <a:t>Les perspectives du management durable incluent une généralisation des obligations de reporting extra-financier, une pression croissante des consommateurs et investisseurs, et l’émergence de nouveaux indicateurs de performance.</a:t>
          </a:r>
          <a:endParaRPr lang="en-US" sz="1700" kern="1200"/>
        </a:p>
      </dsp:txBody>
      <dsp:txXfrm>
        <a:off x="5873405" y="497231"/>
        <a:ext cx="3848361" cy="238944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DB25D4-0C42-4BF2-AB83-181BD34CACF9}">
      <dsp:nvSpPr>
        <dsp:cNvPr id="0" name=""/>
        <dsp:cNvSpPr/>
      </dsp:nvSpPr>
      <dsp:spPr>
        <a:xfrm>
          <a:off x="293841" y="42247"/>
          <a:ext cx="910353" cy="910353"/>
        </a:xfrm>
        <a:prstGeom prst="round2DiagRect">
          <a:avLst>
            <a:gd name="adj1" fmla="val 29727"/>
            <a:gd name="adj2" fmla="val 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16D58E8-B4C4-43B2-8740-940DE4393568}">
      <dsp:nvSpPr>
        <dsp:cNvPr id="0" name=""/>
        <dsp:cNvSpPr/>
      </dsp:nvSpPr>
      <dsp:spPr>
        <a:xfrm>
          <a:off x="487851" y="236257"/>
          <a:ext cx="522333" cy="52233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459767B-A6B4-4B1D-8791-D4ADD4B8862E}">
      <dsp:nvSpPr>
        <dsp:cNvPr id="0" name=""/>
        <dsp:cNvSpPr/>
      </dsp:nvSpPr>
      <dsp:spPr>
        <a:xfrm>
          <a:off x="2827" y="1236153"/>
          <a:ext cx="1492382" cy="16835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fr-FR" sz="1100" kern="1200"/>
            <a:t>Rapport Brundtland (1987) – Notre avenir à tous</a:t>
          </a:r>
          <a:br>
            <a:rPr lang="fr-FR" sz="1100" kern="1200"/>
          </a:br>
          <a:r>
            <a:rPr lang="fr-FR" sz="1100" kern="1200"/>
            <a:t>🔗 https://www.are.admin.ch/are/fr/home/media-et-publications/publications/developpement-durable/brundtland-report.html</a:t>
          </a:r>
          <a:endParaRPr lang="en-US" sz="1100" kern="1200"/>
        </a:p>
      </dsp:txBody>
      <dsp:txXfrm>
        <a:off x="2827" y="1236153"/>
        <a:ext cx="1492382" cy="1683594"/>
      </dsp:txXfrm>
    </dsp:sp>
    <dsp:sp modelId="{D35CB96A-CAE8-41BD-81F6-52EDA2EB7768}">
      <dsp:nvSpPr>
        <dsp:cNvPr id="0" name=""/>
        <dsp:cNvSpPr/>
      </dsp:nvSpPr>
      <dsp:spPr>
        <a:xfrm>
          <a:off x="2047391" y="42247"/>
          <a:ext cx="910353" cy="910353"/>
        </a:xfrm>
        <a:prstGeom prst="round2DiagRect">
          <a:avLst>
            <a:gd name="adj1" fmla="val 29727"/>
            <a:gd name="adj2" fmla="val 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68C969D-FCA9-4FC6-B07A-352AA73BA780}">
      <dsp:nvSpPr>
        <dsp:cNvPr id="0" name=""/>
        <dsp:cNvSpPr/>
      </dsp:nvSpPr>
      <dsp:spPr>
        <a:xfrm>
          <a:off x="2241401" y="236257"/>
          <a:ext cx="522333" cy="52233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C04E6E3-7153-485C-B9F0-D56EC3C979D0}">
      <dsp:nvSpPr>
        <dsp:cNvPr id="0" name=""/>
        <dsp:cNvSpPr/>
      </dsp:nvSpPr>
      <dsp:spPr>
        <a:xfrm>
          <a:off x="1756376" y="1236153"/>
          <a:ext cx="1492382" cy="16835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fr-FR" sz="1100" kern="1200"/>
            <a:t>ISO 26000 – Responsabilité sociétale</a:t>
          </a:r>
          <a:br>
            <a:rPr lang="fr-FR" sz="1100" kern="1200"/>
          </a:br>
          <a:r>
            <a:rPr lang="fr-FR" sz="1100" kern="1200"/>
            <a:t>🔗 https://www.iso.org/files/live/sites/isoorg/files/store/fr/PUB100258_fr.pdf</a:t>
          </a:r>
          <a:endParaRPr lang="en-US" sz="1100" kern="1200"/>
        </a:p>
      </dsp:txBody>
      <dsp:txXfrm>
        <a:off x="1756376" y="1236153"/>
        <a:ext cx="1492382" cy="1683594"/>
      </dsp:txXfrm>
    </dsp:sp>
    <dsp:sp modelId="{F88E8753-D311-4737-AC3E-67F825D507F4}">
      <dsp:nvSpPr>
        <dsp:cNvPr id="0" name=""/>
        <dsp:cNvSpPr/>
      </dsp:nvSpPr>
      <dsp:spPr>
        <a:xfrm>
          <a:off x="3800941" y="42247"/>
          <a:ext cx="910353" cy="910353"/>
        </a:xfrm>
        <a:prstGeom prst="round2DiagRect">
          <a:avLst>
            <a:gd name="adj1" fmla="val 29727"/>
            <a:gd name="adj2" fmla="val 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FF83A0A-2094-4BCD-9A7B-55690351A81D}">
      <dsp:nvSpPr>
        <dsp:cNvPr id="0" name=""/>
        <dsp:cNvSpPr/>
      </dsp:nvSpPr>
      <dsp:spPr>
        <a:xfrm>
          <a:off x="3994951" y="236257"/>
          <a:ext cx="522333" cy="52233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C2ADE81-4521-444E-B0DE-D776089ED77B}">
      <dsp:nvSpPr>
        <dsp:cNvPr id="0" name=""/>
        <dsp:cNvSpPr/>
      </dsp:nvSpPr>
      <dsp:spPr>
        <a:xfrm>
          <a:off x="3509926" y="1236153"/>
          <a:ext cx="1492382" cy="16835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fr-FR" sz="1100" kern="1200"/>
            <a:t>United Nations Global Compact – Corporate Sustainability</a:t>
          </a:r>
          <a:br>
            <a:rPr lang="fr-FR" sz="1100" kern="1200"/>
          </a:br>
          <a:r>
            <a:rPr lang="fr-FR" sz="1100" kern="1200"/>
            <a:t>🔗 </a:t>
          </a:r>
          <a:r>
            <a:rPr lang="fr-FR" sz="1100" kern="1200">
              <a:hlinkClick xmlns:r="http://schemas.openxmlformats.org/officeDocument/2006/relationships" r:id="rId7"/>
            </a:rPr>
            <a:t>https://www.unglobalcompact.org</a:t>
          </a:r>
          <a:endParaRPr lang="en-US" sz="1100" kern="1200"/>
        </a:p>
      </dsp:txBody>
      <dsp:txXfrm>
        <a:off x="3509926" y="1236153"/>
        <a:ext cx="1492382" cy="1683594"/>
      </dsp:txXfrm>
    </dsp:sp>
    <dsp:sp modelId="{F246CF45-BDE1-45AD-81B8-3ABB8B3BFBEE}">
      <dsp:nvSpPr>
        <dsp:cNvPr id="0" name=""/>
        <dsp:cNvSpPr/>
      </dsp:nvSpPr>
      <dsp:spPr>
        <a:xfrm>
          <a:off x="5554491" y="42247"/>
          <a:ext cx="910353" cy="910353"/>
        </a:xfrm>
        <a:prstGeom prst="round2DiagRect">
          <a:avLst>
            <a:gd name="adj1" fmla="val 29727"/>
            <a:gd name="adj2" fmla="val 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D86C23D-4AA6-4601-86E8-48E94E3505A7}">
      <dsp:nvSpPr>
        <dsp:cNvPr id="0" name=""/>
        <dsp:cNvSpPr/>
      </dsp:nvSpPr>
      <dsp:spPr>
        <a:xfrm>
          <a:off x="5748500" y="236257"/>
          <a:ext cx="522333" cy="522333"/>
        </a:xfrm>
        <a:prstGeom prst="rect">
          <a:avLst/>
        </a:prstGeom>
        <a:blipFill>
          <a:blip xmlns:r="http://schemas.openxmlformats.org/officeDocument/2006/relationships"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6ED262A-E5CD-4C08-9EE5-99407CFD1815}">
      <dsp:nvSpPr>
        <dsp:cNvPr id="0" name=""/>
        <dsp:cNvSpPr/>
      </dsp:nvSpPr>
      <dsp:spPr>
        <a:xfrm>
          <a:off x="5263476" y="1236153"/>
          <a:ext cx="1492382" cy="16835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fr-FR" sz="1100" kern="1200"/>
            <a:t>Harvard Business Review – The Sustainable Economy</a:t>
          </a:r>
          <a:br>
            <a:rPr lang="fr-FR" sz="1100" kern="1200"/>
          </a:br>
          <a:r>
            <a:rPr lang="fr-FR" sz="1100" kern="1200"/>
            <a:t>🔗 </a:t>
          </a:r>
          <a:r>
            <a:rPr lang="fr-FR" sz="1100" kern="1200">
              <a:hlinkClick xmlns:r="http://schemas.openxmlformats.org/officeDocument/2006/relationships" r:id="rId10"/>
            </a:rPr>
            <a:t>https://hbr.org/2011/10/the-sustainable-economy</a:t>
          </a:r>
          <a:endParaRPr lang="en-US" sz="1100" kern="1200"/>
        </a:p>
      </dsp:txBody>
      <dsp:txXfrm>
        <a:off x="5263476" y="1236153"/>
        <a:ext cx="1492382" cy="1683594"/>
      </dsp:txXfrm>
    </dsp:sp>
    <dsp:sp modelId="{692C2647-BDCA-461B-A50D-F1407AD56CEE}">
      <dsp:nvSpPr>
        <dsp:cNvPr id="0" name=""/>
        <dsp:cNvSpPr/>
      </dsp:nvSpPr>
      <dsp:spPr>
        <a:xfrm>
          <a:off x="7308040" y="42247"/>
          <a:ext cx="910353" cy="910353"/>
        </a:xfrm>
        <a:prstGeom prst="round2DiagRect">
          <a:avLst>
            <a:gd name="adj1" fmla="val 29727"/>
            <a:gd name="adj2" fmla="val 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1DC1E5D-56EC-4212-BE9E-5C7F17E701AF}">
      <dsp:nvSpPr>
        <dsp:cNvPr id="0" name=""/>
        <dsp:cNvSpPr/>
      </dsp:nvSpPr>
      <dsp:spPr>
        <a:xfrm>
          <a:off x="7502050" y="236257"/>
          <a:ext cx="522333" cy="522333"/>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222915A-EA59-4985-8BD6-C0BDEAC34570}">
      <dsp:nvSpPr>
        <dsp:cNvPr id="0" name=""/>
        <dsp:cNvSpPr/>
      </dsp:nvSpPr>
      <dsp:spPr>
        <a:xfrm>
          <a:off x="7017026" y="1236153"/>
          <a:ext cx="1492382" cy="16835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fr-FR" sz="1100" kern="1200"/>
            <a:t>Commission européenne – Directive CSRD</a:t>
          </a:r>
          <a:br>
            <a:rPr lang="fr-FR" sz="1100" kern="1200"/>
          </a:br>
          <a:r>
            <a:rPr lang="fr-FR" sz="1100" kern="1200"/>
            <a:t>🔗 </a:t>
          </a:r>
          <a:r>
            <a:rPr lang="fr-FR" sz="1100" kern="1200">
              <a:hlinkClick xmlns:r="http://schemas.openxmlformats.org/officeDocument/2006/relationships" r:id="rId13"/>
            </a:rPr>
            <a:t>https://finance.ec.europa.eu/capital-markets-union-and-financial-markets/company-reporting-and-auditing/company-reporting/corporate-sustainability-reporting_en</a:t>
          </a:r>
          <a:endParaRPr lang="en-US" sz="1100" kern="1200"/>
        </a:p>
      </dsp:txBody>
      <dsp:txXfrm>
        <a:off x="7017026" y="1236153"/>
        <a:ext cx="1492382" cy="1683594"/>
      </dsp:txXfrm>
    </dsp:sp>
    <dsp:sp modelId="{B9B491D5-55F0-4360-8AC6-B003CF24D51B}">
      <dsp:nvSpPr>
        <dsp:cNvPr id="0" name=""/>
        <dsp:cNvSpPr/>
      </dsp:nvSpPr>
      <dsp:spPr>
        <a:xfrm>
          <a:off x="9061590" y="42247"/>
          <a:ext cx="910353" cy="910353"/>
        </a:xfrm>
        <a:prstGeom prst="round2DiagRect">
          <a:avLst>
            <a:gd name="adj1" fmla="val 29727"/>
            <a:gd name="adj2" fmla="val 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AC42D54-4D08-494B-ABA4-EB8148B73541}">
      <dsp:nvSpPr>
        <dsp:cNvPr id="0" name=""/>
        <dsp:cNvSpPr/>
      </dsp:nvSpPr>
      <dsp:spPr>
        <a:xfrm>
          <a:off x="9255600" y="236257"/>
          <a:ext cx="522333" cy="522333"/>
        </a:xfrm>
        <a:prstGeom prst="rect">
          <a:avLst/>
        </a:prstGeom>
        <a:blipFill>
          <a:blip xmlns:r="http://schemas.openxmlformats.org/officeDocument/2006/relationships"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CA08F85-6552-44FF-893A-3E780EC76D8F}">
      <dsp:nvSpPr>
        <dsp:cNvPr id="0" name=""/>
        <dsp:cNvSpPr/>
      </dsp:nvSpPr>
      <dsp:spPr>
        <a:xfrm>
          <a:off x="8770576" y="1236153"/>
          <a:ext cx="1492382" cy="16835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fr-FR" sz="1100" kern="1200"/>
            <a:t>World Economic Forum – Global Risks Report</a:t>
          </a:r>
          <a:br>
            <a:rPr lang="fr-FR" sz="1100" kern="1200"/>
          </a:br>
          <a:r>
            <a:rPr lang="fr-FR" sz="1100" kern="1200"/>
            <a:t>🔗 https://www.weforum.org/publications/global-risks-report-2024</a:t>
          </a:r>
          <a:endParaRPr lang="en-US" sz="1100" kern="1200"/>
        </a:p>
      </dsp:txBody>
      <dsp:txXfrm>
        <a:off x="8770576" y="1236153"/>
        <a:ext cx="1492382" cy="1683594"/>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D38338-7165-4FCE-BD6A-B42112A06D32}" type="datetimeFigureOut">
              <a:rPr lang="fr-FR" smtClean="0"/>
              <a:t>14/05/2025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D80330-A704-43DA-AA96-E5FA1AFF2CE9}" type="slidenum">
              <a:rPr lang="fr-FR" smtClean="0"/>
              <a:t>‹N°›</a:t>
            </a:fld>
            <a:endParaRPr lang="fr-FR"/>
          </a:p>
        </p:txBody>
      </p:sp>
    </p:spTree>
    <p:extLst>
      <p:ext uri="{BB962C8B-B14F-4D97-AF65-F5344CB8AC3E}">
        <p14:creationId xmlns:p14="http://schemas.microsoft.com/office/powerpoint/2010/main" val="21528958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6AD80330-A704-43DA-AA96-E5FA1AFF2CE9}" type="slidenum">
              <a:rPr lang="fr-FR" smtClean="0"/>
              <a:t>7</a:t>
            </a:fld>
            <a:endParaRPr lang="fr-FR"/>
          </a:p>
        </p:txBody>
      </p:sp>
    </p:spTree>
    <p:extLst>
      <p:ext uri="{BB962C8B-B14F-4D97-AF65-F5344CB8AC3E}">
        <p14:creationId xmlns:p14="http://schemas.microsoft.com/office/powerpoint/2010/main" val="1348661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6AD80330-A704-43DA-AA96-E5FA1AFF2CE9}" type="slidenum">
              <a:rPr lang="fr-FR" smtClean="0"/>
              <a:t>8</a:t>
            </a:fld>
            <a:endParaRPr lang="fr-FR"/>
          </a:p>
        </p:txBody>
      </p:sp>
    </p:spTree>
    <p:extLst>
      <p:ext uri="{BB962C8B-B14F-4D97-AF65-F5344CB8AC3E}">
        <p14:creationId xmlns:p14="http://schemas.microsoft.com/office/powerpoint/2010/main" val="16442690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6AD80330-A704-43DA-AA96-E5FA1AFF2CE9}" type="slidenum">
              <a:rPr lang="fr-FR" smtClean="0"/>
              <a:t>10</a:t>
            </a:fld>
            <a:endParaRPr lang="fr-FR"/>
          </a:p>
        </p:txBody>
      </p:sp>
    </p:spTree>
    <p:extLst>
      <p:ext uri="{BB962C8B-B14F-4D97-AF65-F5344CB8AC3E}">
        <p14:creationId xmlns:p14="http://schemas.microsoft.com/office/powerpoint/2010/main" val="116088605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5FF9B835-DE44-46C1-9264-9756076EE596}" type="datetimeFigureOut">
              <a:rPr lang="fr-FR" smtClean="0"/>
              <a:t>14/05/2025</a:t>
            </a:fld>
            <a:endParaRPr lang="fr-FR"/>
          </a:p>
        </p:txBody>
      </p:sp>
      <p:sp>
        <p:nvSpPr>
          <p:cNvPr id="5" name="Footer Placeholder 4"/>
          <p:cNvSpPr>
            <a:spLocks noGrp="1"/>
          </p:cNvSpPr>
          <p:nvPr>
            <p:ph type="ftr" sz="quarter" idx="11"/>
          </p:nvPr>
        </p:nvSpPr>
        <p:spPr/>
        <p:txBody>
          <a:bodyPr/>
          <a:lstStyle/>
          <a:p>
            <a:endParaRPr lang="fr-F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9942FD9-31E0-414C-BB9F-452920D3D7E9}" type="slidenum">
              <a:rPr lang="fr-FR" smtClean="0"/>
              <a:t>‹N°›</a:t>
            </a:fld>
            <a:endParaRPr lang="fr-FR"/>
          </a:p>
        </p:txBody>
      </p:sp>
      <p:pic>
        <p:nvPicPr>
          <p:cNvPr id="8" name="Image 7" descr="Le Groupe - NextRoad">
            <a:extLst>
              <a:ext uri="{FF2B5EF4-FFF2-40B4-BE49-F238E27FC236}">
                <a16:creationId xmlns:a16="http://schemas.microsoft.com/office/drawing/2014/main" id="{23EBC93B-E365-424B-AD69-2BAE0F3EAAC7}"/>
              </a:ext>
            </a:extLst>
          </p:cNvPr>
          <p:cNvPicPr>
            <a:picLocks noChangeAspect="1"/>
          </p:cNvPicPr>
          <p:nvPr userDrawn="1"/>
        </p:nvPicPr>
        <p:blipFill>
          <a:blip r:embed="rId2"/>
          <a:stretch>
            <a:fillRect/>
          </a:stretch>
        </p:blipFill>
        <p:spPr>
          <a:xfrm>
            <a:off x="9255463" y="5690841"/>
            <a:ext cx="1567543" cy="1086098"/>
          </a:xfrm>
          <a:prstGeom prst="rect">
            <a:avLst/>
          </a:prstGeom>
        </p:spPr>
      </p:pic>
      <p:pic>
        <p:nvPicPr>
          <p:cNvPr id="9" name="Espace réservé du contenu 3" descr="Aucune description de photo disponible.">
            <a:extLst>
              <a:ext uri="{FF2B5EF4-FFF2-40B4-BE49-F238E27FC236}">
                <a16:creationId xmlns:a16="http://schemas.microsoft.com/office/drawing/2014/main" id="{8C780BD8-B746-4021-A11E-2E368068E3C1}"/>
              </a:ext>
            </a:extLst>
          </p:cNvPr>
          <p:cNvPicPr>
            <a:picLocks noChangeAspect="1"/>
          </p:cNvPicPr>
          <p:nvPr userDrawn="1"/>
        </p:nvPicPr>
        <p:blipFill>
          <a:blip r:embed="rId3"/>
          <a:stretch>
            <a:fillRect/>
          </a:stretch>
        </p:blipFill>
        <p:spPr>
          <a:xfrm>
            <a:off x="10934753" y="5743893"/>
            <a:ext cx="1110231" cy="97999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884288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5FF9B835-DE44-46C1-9264-9756076EE596}" type="datetimeFigureOut">
              <a:rPr lang="fr-FR" smtClean="0"/>
              <a:t>14/05/2025</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9942FD9-31E0-414C-BB9F-452920D3D7E9}" type="slidenum">
              <a:rPr lang="fr-FR" smtClean="0"/>
              <a:t>‹N°›</a:t>
            </a:fld>
            <a:endParaRPr lang="fr-FR"/>
          </a:p>
        </p:txBody>
      </p:sp>
    </p:spTree>
    <p:extLst>
      <p:ext uri="{BB962C8B-B14F-4D97-AF65-F5344CB8AC3E}">
        <p14:creationId xmlns:p14="http://schemas.microsoft.com/office/powerpoint/2010/main" val="3083748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5FF9B835-DE44-46C1-9264-9756076EE596}" type="datetimeFigureOut">
              <a:rPr lang="fr-FR" smtClean="0"/>
              <a:t>14/05/2025</a:t>
            </a:fld>
            <a:endParaRPr lang="fr-FR"/>
          </a:p>
        </p:txBody>
      </p:sp>
      <p:sp>
        <p:nvSpPr>
          <p:cNvPr id="5" name="Footer Placeholder 4"/>
          <p:cNvSpPr>
            <a:spLocks noGrp="1"/>
          </p:cNvSpPr>
          <p:nvPr>
            <p:ph type="ftr" sz="quarter" idx="11"/>
          </p:nvPr>
        </p:nvSpPr>
        <p:spPr/>
        <p:txBody>
          <a:bodyPr/>
          <a:lstStyle/>
          <a:p>
            <a:endParaRPr lang="fr-F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9942FD9-31E0-414C-BB9F-452920D3D7E9}" type="slidenum">
              <a:rPr lang="fr-FR" smtClean="0"/>
              <a:t>‹N°›</a:t>
            </a:fld>
            <a:endParaRPr lang="fr-F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404533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5FF9B835-DE44-46C1-9264-9756076EE596}" type="datetimeFigureOut">
              <a:rPr lang="fr-FR" smtClean="0"/>
              <a:t>14/05/2025</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9942FD9-31E0-414C-BB9F-452920D3D7E9}" type="slidenum">
              <a:rPr lang="fr-FR" smtClean="0"/>
              <a:t>‹N°›</a:t>
            </a:fld>
            <a:endParaRPr lang="fr-FR"/>
          </a:p>
        </p:txBody>
      </p:sp>
    </p:spTree>
    <p:extLst>
      <p:ext uri="{BB962C8B-B14F-4D97-AF65-F5344CB8AC3E}">
        <p14:creationId xmlns:p14="http://schemas.microsoft.com/office/powerpoint/2010/main" val="19459230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5FF9B835-DE44-46C1-9264-9756076EE596}" type="datetimeFigureOut">
              <a:rPr lang="fr-FR" smtClean="0"/>
              <a:t>14/05/2025</a:t>
            </a:fld>
            <a:endParaRPr lang="fr-FR"/>
          </a:p>
        </p:txBody>
      </p:sp>
      <p:sp>
        <p:nvSpPr>
          <p:cNvPr id="6" name="Footer Placeholder 5"/>
          <p:cNvSpPr>
            <a:spLocks noGrp="1"/>
          </p:cNvSpPr>
          <p:nvPr>
            <p:ph type="ftr" sz="quarter" idx="11"/>
          </p:nvPr>
        </p:nvSpPr>
        <p:spPr/>
        <p:txBody>
          <a:bodyPr/>
          <a:lstStyle/>
          <a:p>
            <a:endParaRPr lang="fr-F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9942FD9-31E0-414C-BB9F-452920D3D7E9}" type="slidenum">
              <a:rPr lang="fr-FR" smtClean="0"/>
              <a:t>‹N°›</a:t>
            </a:fld>
            <a:endParaRPr lang="fr-F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929720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5FF9B835-DE44-46C1-9264-9756076EE596}" type="datetimeFigureOut">
              <a:rPr lang="fr-FR" smtClean="0"/>
              <a:t>14/05/2025</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9942FD9-31E0-414C-BB9F-452920D3D7E9}" type="slidenum">
              <a:rPr lang="fr-FR" smtClean="0"/>
              <a:t>‹N°›</a:t>
            </a:fld>
            <a:endParaRPr lang="fr-FR"/>
          </a:p>
        </p:txBody>
      </p:sp>
    </p:spTree>
    <p:extLst>
      <p:ext uri="{BB962C8B-B14F-4D97-AF65-F5344CB8AC3E}">
        <p14:creationId xmlns:p14="http://schemas.microsoft.com/office/powerpoint/2010/main" val="15941182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FF9B835-DE44-46C1-9264-9756076EE596}" type="datetimeFigureOut">
              <a:rPr lang="fr-FR" smtClean="0"/>
              <a:t>14/05/2025</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9942FD9-31E0-414C-BB9F-452920D3D7E9}" type="slidenum">
              <a:rPr lang="fr-FR" smtClean="0"/>
              <a:t>‹N°›</a:t>
            </a:fld>
            <a:endParaRPr lang="fr-FR"/>
          </a:p>
        </p:txBody>
      </p:sp>
    </p:spTree>
    <p:extLst>
      <p:ext uri="{BB962C8B-B14F-4D97-AF65-F5344CB8AC3E}">
        <p14:creationId xmlns:p14="http://schemas.microsoft.com/office/powerpoint/2010/main" val="22913422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FF9B835-DE44-46C1-9264-9756076EE596}" type="datetimeFigureOut">
              <a:rPr lang="fr-FR" smtClean="0"/>
              <a:t>14/05/2025</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9942FD9-31E0-414C-BB9F-452920D3D7E9}" type="slidenum">
              <a:rPr lang="fr-FR" smtClean="0"/>
              <a:t>‹N°›</a:t>
            </a:fld>
            <a:endParaRPr lang="fr-FR"/>
          </a:p>
        </p:txBody>
      </p:sp>
    </p:spTree>
    <p:extLst>
      <p:ext uri="{BB962C8B-B14F-4D97-AF65-F5344CB8AC3E}">
        <p14:creationId xmlns:p14="http://schemas.microsoft.com/office/powerpoint/2010/main" val="3598801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Footer Placeholder 4"/>
          <p:cNvSpPr>
            <a:spLocks noGrp="1"/>
          </p:cNvSpPr>
          <p:nvPr>
            <p:ph type="ftr" sz="quarter" idx="11"/>
          </p:nvPr>
        </p:nvSpPr>
        <p:spPr>
          <a:xfrm>
            <a:off x="1584338" y="6541294"/>
            <a:ext cx="2397957" cy="365125"/>
          </a:xfrm>
        </p:spPr>
        <p:txBody>
          <a:bodyPr/>
          <a:lstStyle>
            <a:lvl1pPr>
              <a:defRPr sz="1100" b="1"/>
            </a:lvl1pPr>
          </a:lstStyle>
          <a:p>
            <a:r>
              <a:rPr lang="fr-FR" dirty="0"/>
              <a:t>Tiburce </a:t>
            </a:r>
            <a:r>
              <a:rPr lang="fr-FR" dirty="0" err="1"/>
              <a:t>Rioult</a:t>
            </a:r>
            <a:r>
              <a:rPr lang="fr-FR" dirty="0"/>
              <a:t> BTS SIO 2024-2026</a:t>
            </a:r>
          </a:p>
          <a:p>
            <a:endParaRPr lang="fr-FR"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9942FD9-31E0-414C-BB9F-452920D3D7E9}" type="slidenum">
              <a:rPr lang="fr-FR" smtClean="0"/>
              <a:t>‹N°›</a:t>
            </a:fld>
            <a:endParaRPr lang="fr-FR"/>
          </a:p>
        </p:txBody>
      </p:sp>
      <p:pic>
        <p:nvPicPr>
          <p:cNvPr id="9" name="Espace réservé du contenu 3" descr="Aucune description de photo disponible.">
            <a:extLst>
              <a:ext uri="{FF2B5EF4-FFF2-40B4-BE49-F238E27FC236}">
                <a16:creationId xmlns:a16="http://schemas.microsoft.com/office/drawing/2014/main" id="{3FEC5316-9507-49BA-B022-759039E1AE30}"/>
              </a:ext>
            </a:extLst>
          </p:cNvPr>
          <p:cNvPicPr>
            <a:picLocks noChangeAspect="1"/>
          </p:cNvPicPr>
          <p:nvPr userDrawn="1"/>
        </p:nvPicPr>
        <p:blipFill>
          <a:blip r:embed="rId2"/>
          <a:stretch>
            <a:fillRect/>
          </a:stretch>
        </p:blipFill>
        <p:spPr>
          <a:xfrm>
            <a:off x="10934753" y="5743893"/>
            <a:ext cx="1110231" cy="979994"/>
          </a:xfrm>
          <a:prstGeom prst="rect">
            <a:avLst/>
          </a:prstGeom>
          <a:ln>
            <a:noFill/>
          </a:ln>
          <a:effectLst>
            <a:outerShdw blurRad="292100" dist="139700" dir="2700000" algn="tl" rotWithShape="0">
              <a:srgbClr val="333333">
                <a:alpha val="65000"/>
              </a:srgbClr>
            </a:outerShdw>
          </a:effectLst>
        </p:spPr>
      </p:pic>
      <p:pic>
        <p:nvPicPr>
          <p:cNvPr id="10" name="Image 9" descr="Le Groupe - NextRoad">
            <a:extLst>
              <a:ext uri="{FF2B5EF4-FFF2-40B4-BE49-F238E27FC236}">
                <a16:creationId xmlns:a16="http://schemas.microsoft.com/office/drawing/2014/main" id="{C4834518-38B6-45E9-BB97-DA383C23D2C2}"/>
              </a:ext>
            </a:extLst>
          </p:cNvPr>
          <p:cNvPicPr>
            <a:picLocks noChangeAspect="1"/>
          </p:cNvPicPr>
          <p:nvPr userDrawn="1"/>
        </p:nvPicPr>
        <p:blipFill>
          <a:blip r:embed="rId3"/>
          <a:stretch>
            <a:fillRect/>
          </a:stretch>
        </p:blipFill>
        <p:spPr>
          <a:xfrm>
            <a:off x="9255463" y="5690841"/>
            <a:ext cx="1567543" cy="1086098"/>
          </a:xfrm>
          <a:prstGeom prst="rect">
            <a:avLst/>
          </a:prstGeom>
        </p:spPr>
      </p:pic>
    </p:spTree>
    <p:extLst>
      <p:ext uri="{BB962C8B-B14F-4D97-AF65-F5344CB8AC3E}">
        <p14:creationId xmlns:p14="http://schemas.microsoft.com/office/powerpoint/2010/main" val="41993338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5FF9B835-DE44-46C1-9264-9756076EE596}" type="datetimeFigureOut">
              <a:rPr lang="fr-FR" smtClean="0"/>
              <a:t>14/05/2025</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9942FD9-31E0-414C-BB9F-452920D3D7E9}" type="slidenum">
              <a:rPr lang="fr-FR" smtClean="0"/>
              <a:t>‹N°›</a:t>
            </a:fld>
            <a:endParaRPr lang="fr-FR"/>
          </a:p>
        </p:txBody>
      </p:sp>
      <p:pic>
        <p:nvPicPr>
          <p:cNvPr id="8" name="Image 7" descr="Le Groupe - NextRoad">
            <a:extLst>
              <a:ext uri="{FF2B5EF4-FFF2-40B4-BE49-F238E27FC236}">
                <a16:creationId xmlns:a16="http://schemas.microsoft.com/office/drawing/2014/main" id="{91E81C9E-0257-4740-807D-3EF8F4BD4BAB}"/>
              </a:ext>
            </a:extLst>
          </p:cNvPr>
          <p:cNvPicPr>
            <a:picLocks noChangeAspect="1"/>
          </p:cNvPicPr>
          <p:nvPr userDrawn="1"/>
        </p:nvPicPr>
        <p:blipFill>
          <a:blip r:embed="rId2"/>
          <a:stretch>
            <a:fillRect/>
          </a:stretch>
        </p:blipFill>
        <p:spPr>
          <a:xfrm>
            <a:off x="9255463" y="5690841"/>
            <a:ext cx="1567543" cy="1086098"/>
          </a:xfrm>
          <a:prstGeom prst="rect">
            <a:avLst/>
          </a:prstGeom>
        </p:spPr>
      </p:pic>
    </p:spTree>
    <p:extLst>
      <p:ext uri="{BB962C8B-B14F-4D97-AF65-F5344CB8AC3E}">
        <p14:creationId xmlns:p14="http://schemas.microsoft.com/office/powerpoint/2010/main" val="10278345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5FF9B835-DE44-46C1-9264-9756076EE596}" type="datetimeFigureOut">
              <a:rPr lang="fr-FR" smtClean="0"/>
              <a:t>14/05/2025</a:t>
            </a:fld>
            <a:endParaRPr lang="fr-FR"/>
          </a:p>
        </p:txBody>
      </p:sp>
      <p:sp>
        <p:nvSpPr>
          <p:cNvPr id="6" name="Footer Placeholder 5"/>
          <p:cNvSpPr>
            <a:spLocks noGrp="1"/>
          </p:cNvSpPr>
          <p:nvPr>
            <p:ph type="ftr" sz="quarter" idx="11"/>
          </p:nvPr>
        </p:nvSpPr>
        <p:spPr/>
        <p:txBody>
          <a:bodyPr/>
          <a:lstStyle/>
          <a:p>
            <a:endParaRPr lang="fr-F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9942FD9-31E0-414C-BB9F-452920D3D7E9}" type="slidenum">
              <a:rPr lang="fr-FR" smtClean="0"/>
              <a:t>‹N°›</a:t>
            </a:fld>
            <a:endParaRPr lang="fr-FR"/>
          </a:p>
        </p:txBody>
      </p:sp>
    </p:spTree>
    <p:extLst>
      <p:ext uri="{BB962C8B-B14F-4D97-AF65-F5344CB8AC3E}">
        <p14:creationId xmlns:p14="http://schemas.microsoft.com/office/powerpoint/2010/main" val="2302119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5FF9B835-DE44-46C1-9264-9756076EE596}" type="datetimeFigureOut">
              <a:rPr lang="fr-FR" smtClean="0"/>
              <a:t>14/05/2025</a:t>
            </a:fld>
            <a:endParaRPr lang="fr-FR"/>
          </a:p>
        </p:txBody>
      </p:sp>
      <p:sp>
        <p:nvSpPr>
          <p:cNvPr id="8" name="Footer Placeholder 7"/>
          <p:cNvSpPr>
            <a:spLocks noGrp="1"/>
          </p:cNvSpPr>
          <p:nvPr>
            <p:ph type="ftr" sz="quarter" idx="11"/>
          </p:nvPr>
        </p:nvSpPr>
        <p:spPr/>
        <p:txBody>
          <a:bodyPr/>
          <a:lstStyle/>
          <a:p>
            <a:endParaRPr lang="fr-F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9942FD9-31E0-414C-BB9F-452920D3D7E9}" type="slidenum">
              <a:rPr lang="fr-FR" smtClean="0"/>
              <a:t>‹N°›</a:t>
            </a:fld>
            <a:endParaRPr lang="fr-FR"/>
          </a:p>
        </p:txBody>
      </p:sp>
    </p:spTree>
    <p:extLst>
      <p:ext uri="{BB962C8B-B14F-4D97-AF65-F5344CB8AC3E}">
        <p14:creationId xmlns:p14="http://schemas.microsoft.com/office/powerpoint/2010/main" val="1321045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5FF9B835-DE44-46C1-9264-9756076EE596}" type="datetimeFigureOut">
              <a:rPr lang="fr-FR" smtClean="0"/>
              <a:t>14/05/2025</a:t>
            </a:fld>
            <a:endParaRPr lang="fr-FR"/>
          </a:p>
        </p:txBody>
      </p:sp>
      <p:sp>
        <p:nvSpPr>
          <p:cNvPr id="4" name="Footer Placeholder 3"/>
          <p:cNvSpPr>
            <a:spLocks noGrp="1"/>
          </p:cNvSpPr>
          <p:nvPr>
            <p:ph type="ftr" sz="quarter" idx="11"/>
          </p:nvPr>
        </p:nvSpPr>
        <p:spPr/>
        <p:txBody>
          <a:bodyPr/>
          <a:lstStyle/>
          <a:p>
            <a:endParaRPr lang="fr-F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9942FD9-31E0-414C-BB9F-452920D3D7E9}" type="slidenum">
              <a:rPr lang="fr-FR" smtClean="0"/>
              <a:t>‹N°›</a:t>
            </a:fld>
            <a:endParaRPr lang="fr-FR"/>
          </a:p>
        </p:txBody>
      </p:sp>
    </p:spTree>
    <p:extLst>
      <p:ext uri="{BB962C8B-B14F-4D97-AF65-F5344CB8AC3E}">
        <p14:creationId xmlns:p14="http://schemas.microsoft.com/office/powerpoint/2010/main" val="19474883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F9B835-DE44-46C1-9264-9756076EE596}" type="datetimeFigureOut">
              <a:rPr lang="fr-FR" smtClean="0"/>
              <a:t>14/05/2025</a:t>
            </a:fld>
            <a:endParaRPr lang="fr-FR"/>
          </a:p>
        </p:txBody>
      </p:sp>
      <p:sp>
        <p:nvSpPr>
          <p:cNvPr id="3" name="Footer Placeholder 2"/>
          <p:cNvSpPr>
            <a:spLocks noGrp="1"/>
          </p:cNvSpPr>
          <p:nvPr>
            <p:ph type="ftr" sz="quarter" idx="11"/>
          </p:nvPr>
        </p:nvSpPr>
        <p:spPr/>
        <p:txBody>
          <a:bodyPr/>
          <a:lstStyle/>
          <a:p>
            <a:endParaRPr lang="fr-F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9942FD9-31E0-414C-BB9F-452920D3D7E9}" type="slidenum">
              <a:rPr lang="fr-FR" smtClean="0"/>
              <a:t>‹N°›</a:t>
            </a:fld>
            <a:endParaRPr lang="fr-FR"/>
          </a:p>
        </p:txBody>
      </p:sp>
    </p:spTree>
    <p:extLst>
      <p:ext uri="{BB962C8B-B14F-4D97-AF65-F5344CB8AC3E}">
        <p14:creationId xmlns:p14="http://schemas.microsoft.com/office/powerpoint/2010/main" val="2644659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5FF9B835-DE44-46C1-9264-9756076EE596}" type="datetimeFigureOut">
              <a:rPr lang="fr-FR" smtClean="0"/>
              <a:t>14/05/2025</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9942FD9-31E0-414C-BB9F-452920D3D7E9}" type="slidenum">
              <a:rPr lang="fr-FR" smtClean="0"/>
              <a:t>‹N°›</a:t>
            </a:fld>
            <a:endParaRPr lang="fr-FR"/>
          </a:p>
        </p:txBody>
      </p:sp>
    </p:spTree>
    <p:extLst>
      <p:ext uri="{BB962C8B-B14F-4D97-AF65-F5344CB8AC3E}">
        <p14:creationId xmlns:p14="http://schemas.microsoft.com/office/powerpoint/2010/main" val="2241780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5FF9B835-DE44-46C1-9264-9756076EE596}" type="datetimeFigureOut">
              <a:rPr lang="fr-FR" smtClean="0"/>
              <a:t>14/05/2025</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9942FD9-31E0-414C-BB9F-452920D3D7E9}" type="slidenum">
              <a:rPr lang="fr-FR" smtClean="0"/>
              <a:t>‹N°›</a:t>
            </a:fld>
            <a:endParaRPr lang="fr-FR"/>
          </a:p>
        </p:txBody>
      </p:sp>
    </p:spTree>
    <p:extLst>
      <p:ext uri="{BB962C8B-B14F-4D97-AF65-F5344CB8AC3E}">
        <p14:creationId xmlns:p14="http://schemas.microsoft.com/office/powerpoint/2010/main" val="684780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FF9B835-DE44-46C1-9264-9756076EE596}" type="datetimeFigureOut">
              <a:rPr lang="fr-FR" smtClean="0"/>
              <a:t>14/05/2025</a:t>
            </a:fld>
            <a:endParaRPr lang="fr-F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9942FD9-31E0-414C-BB9F-452920D3D7E9}" type="slidenum">
              <a:rPr lang="fr-FR" smtClean="0"/>
              <a:t>‹N°›</a:t>
            </a:fld>
            <a:endParaRPr lang="fr-FR"/>
          </a:p>
        </p:txBody>
      </p:sp>
      <p:pic>
        <p:nvPicPr>
          <p:cNvPr id="36" name="Image 35" descr="Le Groupe - NextRoad">
            <a:extLst>
              <a:ext uri="{FF2B5EF4-FFF2-40B4-BE49-F238E27FC236}">
                <a16:creationId xmlns:a16="http://schemas.microsoft.com/office/drawing/2014/main" id="{E0F54833-B319-4873-BBB0-75B90ED3DB9F}"/>
              </a:ext>
            </a:extLst>
          </p:cNvPr>
          <p:cNvPicPr>
            <a:picLocks noChangeAspect="1"/>
          </p:cNvPicPr>
          <p:nvPr userDrawn="1"/>
        </p:nvPicPr>
        <p:blipFill>
          <a:blip r:embed="rId18"/>
          <a:stretch>
            <a:fillRect/>
          </a:stretch>
        </p:blipFill>
        <p:spPr>
          <a:xfrm>
            <a:off x="9255463" y="5690841"/>
            <a:ext cx="1567543" cy="1086098"/>
          </a:xfrm>
          <a:prstGeom prst="rect">
            <a:avLst/>
          </a:prstGeom>
        </p:spPr>
      </p:pic>
      <p:pic>
        <p:nvPicPr>
          <p:cNvPr id="37" name="Espace réservé du contenu 3" descr="Aucune description de photo disponible.">
            <a:extLst>
              <a:ext uri="{FF2B5EF4-FFF2-40B4-BE49-F238E27FC236}">
                <a16:creationId xmlns:a16="http://schemas.microsoft.com/office/drawing/2014/main" id="{17C89736-2B14-4970-961A-7BC9355DFD91}"/>
              </a:ext>
            </a:extLst>
          </p:cNvPr>
          <p:cNvPicPr>
            <a:picLocks noChangeAspect="1"/>
          </p:cNvPicPr>
          <p:nvPr userDrawn="1"/>
        </p:nvPicPr>
        <p:blipFill>
          <a:blip r:embed="rId19"/>
          <a:stretch>
            <a:fillRect/>
          </a:stretch>
        </p:blipFill>
        <p:spPr>
          <a:xfrm>
            <a:off x="10934753" y="5743893"/>
            <a:ext cx="1110231" cy="97999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966611177"/>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 Id="rId9"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23.jpe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5.xml"/><Relationship Id="rId7" Type="http://schemas.openxmlformats.org/officeDocument/2006/relationships/image" Target="../media/image36.pn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 Id="rId9"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Layout" Target="../diagrams/layout2.xml"/><Relationship Id="rId7" Type="http://schemas.openxmlformats.org/officeDocument/2006/relationships/image" Target="../media/image2.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Layout" Target="../diagrams/layout3.xml"/><Relationship Id="rId7" Type="http://schemas.openxmlformats.org/officeDocument/2006/relationships/image" Target="../media/image2.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1819F9-8CAC-4A6C-8F06-0482027F97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B60BB744-8799-09CE-5D80-2334FFEF0693}"/>
              </a:ext>
            </a:extLst>
          </p:cNvPr>
          <p:cNvSpPr>
            <a:spLocks noGrp="1"/>
          </p:cNvSpPr>
          <p:nvPr>
            <p:ph type="ctrTitle"/>
          </p:nvPr>
        </p:nvSpPr>
        <p:spPr>
          <a:xfrm>
            <a:off x="3373062" y="942444"/>
            <a:ext cx="8131550" cy="2262781"/>
          </a:xfrm>
        </p:spPr>
        <p:txBody>
          <a:bodyPr>
            <a:normAutofit/>
          </a:bodyPr>
          <a:lstStyle/>
          <a:p>
            <a:r>
              <a:rPr lang="fr-FR">
                <a:latin typeface="+mn-lt"/>
                <a:ea typeface="+mn-ea"/>
                <a:cs typeface="+mn-cs"/>
              </a:rPr>
              <a:t>Sujet de veille</a:t>
            </a:r>
            <a:r>
              <a:rPr lang="fr-FR"/>
              <a:t> </a:t>
            </a:r>
            <a:r>
              <a:rPr lang="fr-FR">
                <a:latin typeface="+mn-lt"/>
                <a:ea typeface="+mn-ea"/>
                <a:cs typeface="+mn-cs"/>
              </a:rPr>
              <a:t>technologique</a:t>
            </a:r>
            <a:r>
              <a:rPr lang="fr-FR"/>
              <a:t> :</a:t>
            </a:r>
          </a:p>
        </p:txBody>
      </p:sp>
      <p:sp>
        <p:nvSpPr>
          <p:cNvPr id="3" name="Sous-titre 2">
            <a:extLst>
              <a:ext uri="{FF2B5EF4-FFF2-40B4-BE49-F238E27FC236}">
                <a16:creationId xmlns:a16="http://schemas.microsoft.com/office/drawing/2014/main" id="{EC07724C-28F4-CD55-A8EA-66FA65CEBED4}"/>
              </a:ext>
            </a:extLst>
          </p:cNvPr>
          <p:cNvSpPr>
            <a:spLocks noGrp="1"/>
          </p:cNvSpPr>
          <p:nvPr>
            <p:ph type="subTitle" idx="1"/>
          </p:nvPr>
        </p:nvSpPr>
        <p:spPr>
          <a:xfrm>
            <a:off x="3358318" y="3668485"/>
            <a:ext cx="8131550" cy="1126283"/>
          </a:xfrm>
        </p:spPr>
        <p:txBody>
          <a:bodyPr vert="horz" lIns="91440" tIns="45720" rIns="91440" bIns="45720" rtlCol="0" anchor="t">
            <a:noAutofit/>
          </a:bodyPr>
          <a:lstStyle/>
          <a:p>
            <a:endParaRPr lang="fr-FR" dirty="0"/>
          </a:p>
          <a:p>
            <a:r>
              <a:rPr lang="fr-FR" sz="4400" b="1" dirty="0"/>
              <a:t>Le management durable</a:t>
            </a:r>
          </a:p>
        </p:txBody>
      </p:sp>
      <p:sp>
        <p:nvSpPr>
          <p:cNvPr id="10" name="Rectangle 9">
            <a:extLst>
              <a:ext uri="{FF2B5EF4-FFF2-40B4-BE49-F238E27FC236}">
                <a16:creationId xmlns:a16="http://schemas.microsoft.com/office/drawing/2014/main" id="{4A98CC08-AEC2-4E8F-8F52-0F5C6372DB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285151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5D1545E6-EB3C-4478-A661-A2CA963F129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tx2">
              <a:lumMod val="60000"/>
              <a:lumOff val="40000"/>
              <a:alpha val="40000"/>
            </a:schemeClr>
          </a:solidFill>
        </p:grpSpPr>
        <p:sp>
          <p:nvSpPr>
            <p:cNvPr id="25" name="Freeform 11">
              <a:extLst>
                <a:ext uri="{FF2B5EF4-FFF2-40B4-BE49-F238E27FC236}">
                  <a16:creationId xmlns:a16="http://schemas.microsoft.com/office/drawing/2014/main" id="{B2E5B960-0C5D-4F77-8E9F-9F3D883D83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txBody>
            <a:bodyPr/>
            <a:lstStyle/>
            <a:p>
              <a:endParaRPr lang="fr-FR"/>
            </a:p>
          </p:txBody>
        </p:sp>
        <p:sp>
          <p:nvSpPr>
            <p:cNvPr id="14" name="Freeform 12">
              <a:extLst>
                <a:ext uri="{FF2B5EF4-FFF2-40B4-BE49-F238E27FC236}">
                  <a16:creationId xmlns:a16="http://schemas.microsoft.com/office/drawing/2014/main" id="{258E44FC-92AD-43A0-BB05-DB268C82D8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txBody>
            <a:bodyPr/>
            <a:lstStyle/>
            <a:p>
              <a:endParaRPr lang="fr-FR"/>
            </a:p>
          </p:txBody>
        </p:sp>
        <p:sp>
          <p:nvSpPr>
            <p:cNvPr id="15" name="Freeform 13">
              <a:extLst>
                <a:ext uri="{FF2B5EF4-FFF2-40B4-BE49-F238E27FC236}">
                  <a16:creationId xmlns:a16="http://schemas.microsoft.com/office/drawing/2014/main" id="{C63D3083-A56C-4199-8DE0-63C8BE9EDF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txBody>
            <a:bodyPr/>
            <a:lstStyle/>
            <a:p>
              <a:endParaRPr lang="fr-FR"/>
            </a:p>
          </p:txBody>
        </p:sp>
        <p:sp>
          <p:nvSpPr>
            <p:cNvPr id="16" name="Freeform 14">
              <a:extLst>
                <a:ext uri="{FF2B5EF4-FFF2-40B4-BE49-F238E27FC236}">
                  <a16:creationId xmlns:a16="http://schemas.microsoft.com/office/drawing/2014/main" id="{C7CD3581-635D-438F-A64F-68404E7AE0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txBody>
            <a:bodyPr/>
            <a:lstStyle/>
            <a:p>
              <a:endParaRPr lang="fr-FR"/>
            </a:p>
          </p:txBody>
        </p:sp>
        <p:sp>
          <p:nvSpPr>
            <p:cNvPr id="17" name="Freeform 15">
              <a:extLst>
                <a:ext uri="{FF2B5EF4-FFF2-40B4-BE49-F238E27FC236}">
                  <a16:creationId xmlns:a16="http://schemas.microsoft.com/office/drawing/2014/main" id="{AD6904C0-211C-41A2-BDB8-3B07C90BBB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txBody>
            <a:bodyPr/>
            <a:lstStyle/>
            <a:p>
              <a:endParaRPr lang="fr-FR"/>
            </a:p>
          </p:txBody>
        </p:sp>
        <p:sp>
          <p:nvSpPr>
            <p:cNvPr id="18" name="Freeform 16">
              <a:extLst>
                <a:ext uri="{FF2B5EF4-FFF2-40B4-BE49-F238E27FC236}">
                  <a16:creationId xmlns:a16="http://schemas.microsoft.com/office/drawing/2014/main" id="{B0837DA6-CAF9-4E78-A39E-6358EDE2B1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txBody>
            <a:bodyPr/>
            <a:lstStyle/>
            <a:p>
              <a:endParaRPr lang="fr-FR"/>
            </a:p>
          </p:txBody>
        </p:sp>
        <p:sp>
          <p:nvSpPr>
            <p:cNvPr id="19" name="Freeform 17">
              <a:extLst>
                <a:ext uri="{FF2B5EF4-FFF2-40B4-BE49-F238E27FC236}">
                  <a16:creationId xmlns:a16="http://schemas.microsoft.com/office/drawing/2014/main" id="{0A99DD7D-3AB3-471E-842F-8AFEA09D07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txBody>
            <a:bodyPr/>
            <a:lstStyle/>
            <a:p>
              <a:endParaRPr lang="fr-FR"/>
            </a:p>
          </p:txBody>
        </p:sp>
        <p:sp>
          <p:nvSpPr>
            <p:cNvPr id="20" name="Freeform 18">
              <a:extLst>
                <a:ext uri="{FF2B5EF4-FFF2-40B4-BE49-F238E27FC236}">
                  <a16:creationId xmlns:a16="http://schemas.microsoft.com/office/drawing/2014/main" id="{9C70B0D4-92FE-478F-86BD-93BA2C4DFC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txBody>
            <a:bodyPr/>
            <a:lstStyle/>
            <a:p>
              <a:endParaRPr lang="fr-FR"/>
            </a:p>
          </p:txBody>
        </p:sp>
        <p:sp>
          <p:nvSpPr>
            <p:cNvPr id="21" name="Freeform 19">
              <a:extLst>
                <a:ext uri="{FF2B5EF4-FFF2-40B4-BE49-F238E27FC236}">
                  <a16:creationId xmlns:a16="http://schemas.microsoft.com/office/drawing/2014/main" id="{C9156BE6-11D4-4696-9E3F-C325BFAC81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txBody>
            <a:bodyPr/>
            <a:lstStyle/>
            <a:p>
              <a:endParaRPr lang="fr-FR"/>
            </a:p>
          </p:txBody>
        </p:sp>
        <p:sp>
          <p:nvSpPr>
            <p:cNvPr id="22" name="Freeform 20">
              <a:extLst>
                <a:ext uri="{FF2B5EF4-FFF2-40B4-BE49-F238E27FC236}">
                  <a16:creationId xmlns:a16="http://schemas.microsoft.com/office/drawing/2014/main" id="{4E667226-1D20-4A9D-BBE3-AC17EA436F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txBody>
            <a:bodyPr/>
            <a:lstStyle/>
            <a:p>
              <a:endParaRPr lang="fr-FR"/>
            </a:p>
          </p:txBody>
        </p:sp>
        <p:sp>
          <p:nvSpPr>
            <p:cNvPr id="23" name="Freeform 21">
              <a:extLst>
                <a:ext uri="{FF2B5EF4-FFF2-40B4-BE49-F238E27FC236}">
                  <a16:creationId xmlns:a16="http://schemas.microsoft.com/office/drawing/2014/main" id="{2F87E3B6-5202-4434-9B26-42B46774F3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txBody>
            <a:bodyPr/>
            <a:lstStyle/>
            <a:p>
              <a:endParaRPr lang="fr-FR"/>
            </a:p>
          </p:txBody>
        </p:sp>
        <p:sp>
          <p:nvSpPr>
            <p:cNvPr id="24" name="Freeform 22">
              <a:extLst>
                <a:ext uri="{FF2B5EF4-FFF2-40B4-BE49-F238E27FC236}">
                  <a16:creationId xmlns:a16="http://schemas.microsoft.com/office/drawing/2014/main" id="{AEA5E85F-F1F4-40E4-A62C-95324F6749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txBody>
            <a:bodyPr/>
            <a:lstStyle/>
            <a:p>
              <a:endParaRPr lang="fr-FR"/>
            </a:p>
          </p:txBody>
        </p:sp>
      </p:grpSp>
      <p:grpSp>
        <p:nvGrpSpPr>
          <p:cNvPr id="26" name="Group 25">
            <a:extLst>
              <a:ext uri="{FF2B5EF4-FFF2-40B4-BE49-F238E27FC236}">
                <a16:creationId xmlns:a16="http://schemas.microsoft.com/office/drawing/2014/main" id="{40A75861-F6C5-44A9-B161-B03701CBDE0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a:solidFill>
            <a:schemeClr val="tx2">
              <a:lumMod val="75000"/>
              <a:alpha val="70000"/>
            </a:schemeClr>
          </a:solidFill>
        </p:grpSpPr>
        <p:sp>
          <p:nvSpPr>
            <p:cNvPr id="27" name="Freeform 27">
              <a:extLst>
                <a:ext uri="{FF2B5EF4-FFF2-40B4-BE49-F238E27FC236}">
                  <a16:creationId xmlns:a16="http://schemas.microsoft.com/office/drawing/2014/main" id="{72EE642D-4F69-47C0-99BA-CE43503573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txBody>
            <a:bodyPr/>
            <a:lstStyle/>
            <a:p>
              <a:endParaRPr lang="fr-FR"/>
            </a:p>
          </p:txBody>
        </p:sp>
        <p:sp>
          <p:nvSpPr>
            <p:cNvPr id="28" name="Freeform 28">
              <a:extLst>
                <a:ext uri="{FF2B5EF4-FFF2-40B4-BE49-F238E27FC236}">
                  <a16:creationId xmlns:a16="http://schemas.microsoft.com/office/drawing/2014/main" id="{26178CE4-DA2D-46EA-AB8D-341C5AC563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txBody>
            <a:bodyPr/>
            <a:lstStyle/>
            <a:p>
              <a:endParaRPr lang="fr-FR"/>
            </a:p>
          </p:txBody>
        </p:sp>
        <p:sp>
          <p:nvSpPr>
            <p:cNvPr id="29" name="Freeform 29">
              <a:extLst>
                <a:ext uri="{FF2B5EF4-FFF2-40B4-BE49-F238E27FC236}">
                  <a16:creationId xmlns:a16="http://schemas.microsoft.com/office/drawing/2014/main" id="{698E9F53-8381-4FA5-A510-846925D242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txBody>
            <a:bodyPr/>
            <a:lstStyle/>
            <a:p>
              <a:endParaRPr lang="fr-FR"/>
            </a:p>
          </p:txBody>
        </p:sp>
        <p:sp>
          <p:nvSpPr>
            <p:cNvPr id="30" name="Freeform 30">
              <a:extLst>
                <a:ext uri="{FF2B5EF4-FFF2-40B4-BE49-F238E27FC236}">
                  <a16:creationId xmlns:a16="http://schemas.microsoft.com/office/drawing/2014/main" id="{B13CE284-F21E-411B-BB8E-9C03B853CE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txBody>
            <a:bodyPr/>
            <a:lstStyle/>
            <a:p>
              <a:endParaRPr lang="fr-FR"/>
            </a:p>
          </p:txBody>
        </p:sp>
        <p:sp>
          <p:nvSpPr>
            <p:cNvPr id="31" name="Freeform 31">
              <a:extLst>
                <a:ext uri="{FF2B5EF4-FFF2-40B4-BE49-F238E27FC236}">
                  <a16:creationId xmlns:a16="http://schemas.microsoft.com/office/drawing/2014/main" id="{23DF4578-4703-437C-A797-2A2D0CEE5F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txBody>
            <a:bodyPr/>
            <a:lstStyle/>
            <a:p>
              <a:endParaRPr lang="fr-FR"/>
            </a:p>
          </p:txBody>
        </p:sp>
        <p:sp>
          <p:nvSpPr>
            <p:cNvPr id="32" name="Freeform 32">
              <a:extLst>
                <a:ext uri="{FF2B5EF4-FFF2-40B4-BE49-F238E27FC236}">
                  <a16:creationId xmlns:a16="http://schemas.microsoft.com/office/drawing/2014/main" id="{F878F330-AF64-4F8F-88FD-A4A408D6D3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txBody>
            <a:bodyPr/>
            <a:lstStyle/>
            <a:p>
              <a:endParaRPr lang="fr-FR"/>
            </a:p>
          </p:txBody>
        </p:sp>
        <p:sp>
          <p:nvSpPr>
            <p:cNvPr id="33" name="Freeform 33">
              <a:extLst>
                <a:ext uri="{FF2B5EF4-FFF2-40B4-BE49-F238E27FC236}">
                  <a16:creationId xmlns:a16="http://schemas.microsoft.com/office/drawing/2014/main" id="{AC9B00BF-4FB7-42FA-BBBD-7DB54ED3F0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txBody>
            <a:bodyPr/>
            <a:lstStyle/>
            <a:p>
              <a:endParaRPr lang="fr-FR"/>
            </a:p>
          </p:txBody>
        </p:sp>
        <p:sp>
          <p:nvSpPr>
            <p:cNvPr id="34" name="Freeform 34">
              <a:extLst>
                <a:ext uri="{FF2B5EF4-FFF2-40B4-BE49-F238E27FC236}">
                  <a16:creationId xmlns:a16="http://schemas.microsoft.com/office/drawing/2014/main" id="{BD3D64CA-2AAD-4609-8DAA-3EAD4609A6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txBody>
            <a:bodyPr/>
            <a:lstStyle/>
            <a:p>
              <a:endParaRPr lang="fr-FR"/>
            </a:p>
          </p:txBody>
        </p:sp>
        <p:sp>
          <p:nvSpPr>
            <p:cNvPr id="35" name="Freeform 35">
              <a:extLst>
                <a:ext uri="{FF2B5EF4-FFF2-40B4-BE49-F238E27FC236}">
                  <a16:creationId xmlns:a16="http://schemas.microsoft.com/office/drawing/2014/main" id="{C669E05A-8550-4E91-B29E-E1912228EC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txBody>
            <a:bodyPr/>
            <a:lstStyle/>
            <a:p>
              <a:endParaRPr lang="fr-FR"/>
            </a:p>
          </p:txBody>
        </p:sp>
        <p:sp>
          <p:nvSpPr>
            <p:cNvPr id="36" name="Freeform 36">
              <a:extLst>
                <a:ext uri="{FF2B5EF4-FFF2-40B4-BE49-F238E27FC236}">
                  <a16:creationId xmlns:a16="http://schemas.microsoft.com/office/drawing/2014/main" id="{F8C1FD53-1E8F-46CA-BC2D-FCEC4DAE07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txBody>
            <a:bodyPr/>
            <a:lstStyle/>
            <a:p>
              <a:endParaRPr lang="fr-FR"/>
            </a:p>
          </p:txBody>
        </p:sp>
        <p:sp>
          <p:nvSpPr>
            <p:cNvPr id="37" name="Freeform 37">
              <a:extLst>
                <a:ext uri="{FF2B5EF4-FFF2-40B4-BE49-F238E27FC236}">
                  <a16:creationId xmlns:a16="http://schemas.microsoft.com/office/drawing/2014/main" id="{CC97A31F-CFDE-4EA3-98F1-13FDD16702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txBody>
            <a:bodyPr/>
            <a:lstStyle/>
            <a:p>
              <a:endParaRPr lang="fr-FR"/>
            </a:p>
          </p:txBody>
        </p:sp>
        <p:sp>
          <p:nvSpPr>
            <p:cNvPr id="38" name="Freeform 38">
              <a:extLst>
                <a:ext uri="{FF2B5EF4-FFF2-40B4-BE49-F238E27FC236}">
                  <a16:creationId xmlns:a16="http://schemas.microsoft.com/office/drawing/2014/main" id="{9E1540E7-E6C3-4907-B70A-B175683655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txBody>
            <a:bodyPr/>
            <a:lstStyle/>
            <a:p>
              <a:endParaRPr lang="fr-FR"/>
            </a:p>
          </p:txBody>
        </p:sp>
      </p:grpSp>
      <p:sp>
        <p:nvSpPr>
          <p:cNvPr id="40" name="Freeform 11">
            <a:extLst>
              <a:ext uri="{FF2B5EF4-FFF2-40B4-BE49-F238E27FC236}">
                <a16:creationId xmlns:a16="http://schemas.microsoft.com/office/drawing/2014/main" id="{1310EFE2-B91D-47E7-B117-C2A802800A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411452"/>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fr-FR"/>
          </a:p>
        </p:txBody>
      </p:sp>
      <p:pic>
        <p:nvPicPr>
          <p:cNvPr id="39" name="Espace réservé du contenu 3" descr="Aucune description de photo disponible.">
            <a:extLst>
              <a:ext uri="{FF2B5EF4-FFF2-40B4-BE49-F238E27FC236}">
                <a16:creationId xmlns:a16="http://schemas.microsoft.com/office/drawing/2014/main" id="{28F7F7FD-DDC8-401E-9BEF-2389EFDD8CA7}"/>
              </a:ext>
            </a:extLst>
          </p:cNvPr>
          <p:cNvPicPr>
            <a:picLocks noChangeAspect="1"/>
          </p:cNvPicPr>
          <p:nvPr/>
        </p:nvPicPr>
        <p:blipFill>
          <a:blip r:embed="rId2"/>
          <a:stretch>
            <a:fillRect/>
          </a:stretch>
        </p:blipFill>
        <p:spPr>
          <a:xfrm>
            <a:off x="10934753" y="5743893"/>
            <a:ext cx="1110231" cy="979994"/>
          </a:xfrm>
          <a:prstGeom prst="rect">
            <a:avLst/>
          </a:prstGeom>
          <a:ln>
            <a:noFill/>
          </a:ln>
          <a:effectLst>
            <a:outerShdw blurRad="292100" dist="139700" dir="2700000" algn="tl" rotWithShape="0">
              <a:srgbClr val="333333">
                <a:alpha val="65000"/>
              </a:srgbClr>
            </a:outerShdw>
          </a:effectLst>
        </p:spPr>
      </p:pic>
      <p:pic>
        <p:nvPicPr>
          <p:cNvPr id="41" name="Image 40" descr="Le Groupe - NextRoad">
            <a:extLst>
              <a:ext uri="{FF2B5EF4-FFF2-40B4-BE49-F238E27FC236}">
                <a16:creationId xmlns:a16="http://schemas.microsoft.com/office/drawing/2014/main" id="{5AA7254D-3DB9-41EA-90B3-704867A375F3}"/>
              </a:ext>
            </a:extLst>
          </p:cNvPr>
          <p:cNvPicPr>
            <a:picLocks noChangeAspect="1"/>
          </p:cNvPicPr>
          <p:nvPr/>
        </p:nvPicPr>
        <p:blipFill>
          <a:blip r:embed="rId3"/>
          <a:stretch>
            <a:fillRect/>
          </a:stretch>
        </p:blipFill>
        <p:spPr>
          <a:xfrm>
            <a:off x="9220194" y="5690841"/>
            <a:ext cx="1567543" cy="1086098"/>
          </a:xfrm>
          <a:prstGeom prst="rect">
            <a:avLst/>
          </a:prstGeom>
        </p:spPr>
      </p:pic>
      <p:sp>
        <p:nvSpPr>
          <p:cNvPr id="43" name="Footer Placeholder 4">
            <a:extLst>
              <a:ext uri="{FF2B5EF4-FFF2-40B4-BE49-F238E27FC236}">
                <a16:creationId xmlns:a16="http://schemas.microsoft.com/office/drawing/2014/main" id="{603FC597-327F-40FF-AEE4-FE625558014D}"/>
              </a:ext>
            </a:extLst>
          </p:cNvPr>
          <p:cNvSpPr>
            <a:spLocks noGrp="1"/>
          </p:cNvSpPr>
          <p:nvPr>
            <p:ph type="ftr" sz="quarter" idx="11"/>
          </p:nvPr>
        </p:nvSpPr>
        <p:spPr>
          <a:xfrm>
            <a:off x="217474" y="6326155"/>
            <a:ext cx="2397957" cy="365125"/>
          </a:xfrm>
        </p:spPr>
        <p:txBody>
          <a:bodyPr/>
          <a:lstStyle>
            <a:lvl1pPr>
              <a:defRPr sz="1100" b="1"/>
            </a:lvl1pPr>
          </a:lstStyle>
          <a:p>
            <a:r>
              <a:rPr lang="fr-FR" dirty="0">
                <a:solidFill>
                  <a:schemeClr val="bg1"/>
                </a:solidFill>
              </a:rPr>
              <a:t>Tiburce </a:t>
            </a:r>
            <a:r>
              <a:rPr lang="fr-FR" dirty="0" err="1">
                <a:solidFill>
                  <a:schemeClr val="bg1"/>
                </a:solidFill>
              </a:rPr>
              <a:t>Rioult</a:t>
            </a:r>
            <a:r>
              <a:rPr lang="fr-FR" dirty="0">
                <a:solidFill>
                  <a:schemeClr val="bg1"/>
                </a:solidFill>
              </a:rPr>
              <a:t> BTS SIO 2024-2026</a:t>
            </a:r>
          </a:p>
          <a:p>
            <a:endParaRPr lang="fr-FR" dirty="0"/>
          </a:p>
        </p:txBody>
      </p:sp>
    </p:spTree>
    <p:extLst>
      <p:ext uri="{BB962C8B-B14F-4D97-AF65-F5344CB8AC3E}">
        <p14:creationId xmlns:p14="http://schemas.microsoft.com/office/powerpoint/2010/main" val="23793397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BF7E8610-2DF7-4AF0-B876-0F3B7882A6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1C8C023-62A6-4DA0-8DF4-3F4EA94090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06695"/>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 name="Titre 1">
            <a:extLst>
              <a:ext uri="{FF2B5EF4-FFF2-40B4-BE49-F238E27FC236}">
                <a16:creationId xmlns:a16="http://schemas.microsoft.com/office/drawing/2014/main" id="{EA67D859-925E-0217-1835-3FF998E51B66}"/>
              </a:ext>
            </a:extLst>
          </p:cNvPr>
          <p:cNvSpPr>
            <a:spLocks noGrp="1"/>
          </p:cNvSpPr>
          <p:nvPr>
            <p:ph type="title"/>
          </p:nvPr>
        </p:nvSpPr>
        <p:spPr>
          <a:xfrm>
            <a:off x="1843391" y="624110"/>
            <a:ext cx="9383408" cy="1280890"/>
          </a:xfrm>
        </p:spPr>
        <p:txBody>
          <a:bodyPr>
            <a:normAutofit/>
          </a:bodyPr>
          <a:lstStyle/>
          <a:p>
            <a:r>
              <a:rPr lang="fr-FR">
                <a:solidFill>
                  <a:schemeClr val="bg1"/>
                </a:solidFill>
              </a:rPr>
              <a:t>6. Perspectives</a:t>
            </a:r>
          </a:p>
        </p:txBody>
      </p:sp>
      <p:sp>
        <p:nvSpPr>
          <p:cNvPr id="22" name="Freeform 11">
            <a:extLst>
              <a:ext uri="{FF2B5EF4-FFF2-40B4-BE49-F238E27FC236}">
                <a16:creationId xmlns:a16="http://schemas.microsoft.com/office/drawing/2014/main" id="{26B9FE07-322E-43FB-8707-C9826BD903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fr-FR"/>
          </a:p>
        </p:txBody>
      </p:sp>
      <p:graphicFrame>
        <p:nvGraphicFramePr>
          <p:cNvPr id="5" name="Espace réservé du contenu 2">
            <a:extLst>
              <a:ext uri="{FF2B5EF4-FFF2-40B4-BE49-F238E27FC236}">
                <a16:creationId xmlns:a16="http://schemas.microsoft.com/office/drawing/2014/main" id="{DB8B4D23-DEE4-7120-776A-2EA2E7B6B068}"/>
              </a:ext>
            </a:extLst>
          </p:cNvPr>
          <p:cNvGraphicFramePr>
            <a:graphicFrameLocks noGrp="1"/>
          </p:cNvGraphicFramePr>
          <p:nvPr>
            <p:ph idx="1"/>
            <p:extLst>
              <p:ext uri="{D42A27DB-BD31-4B8C-83A1-F6EECF244321}">
                <p14:modId xmlns:p14="http://schemas.microsoft.com/office/powerpoint/2010/main" val="2908690848"/>
              </p:ext>
            </p:extLst>
          </p:nvPr>
        </p:nvGraphicFramePr>
        <p:xfrm>
          <a:off x="961012" y="2930805"/>
          <a:ext cx="10265786" cy="29619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7" name="Espace réservé du contenu 3" descr="Aucune description de photo disponible.">
            <a:extLst>
              <a:ext uri="{FF2B5EF4-FFF2-40B4-BE49-F238E27FC236}">
                <a16:creationId xmlns:a16="http://schemas.microsoft.com/office/drawing/2014/main" id="{A4C85E16-0AB0-4C70-BAA6-0885106E1CA5}"/>
              </a:ext>
            </a:extLst>
          </p:cNvPr>
          <p:cNvPicPr>
            <a:picLocks noChangeAspect="1"/>
          </p:cNvPicPr>
          <p:nvPr/>
        </p:nvPicPr>
        <p:blipFill>
          <a:blip r:embed="rId8"/>
          <a:stretch>
            <a:fillRect/>
          </a:stretch>
        </p:blipFill>
        <p:spPr>
          <a:xfrm>
            <a:off x="10934753" y="5743893"/>
            <a:ext cx="1110231" cy="979994"/>
          </a:xfrm>
          <a:prstGeom prst="rect">
            <a:avLst/>
          </a:prstGeom>
          <a:ln>
            <a:noFill/>
          </a:ln>
          <a:effectLst>
            <a:outerShdw blurRad="292100" dist="139700" dir="2700000" algn="tl" rotWithShape="0">
              <a:srgbClr val="333333">
                <a:alpha val="65000"/>
              </a:srgbClr>
            </a:outerShdw>
          </a:effectLst>
        </p:spPr>
      </p:pic>
      <p:pic>
        <p:nvPicPr>
          <p:cNvPr id="8" name="Image 7" descr="Le Groupe - NextRoad">
            <a:extLst>
              <a:ext uri="{FF2B5EF4-FFF2-40B4-BE49-F238E27FC236}">
                <a16:creationId xmlns:a16="http://schemas.microsoft.com/office/drawing/2014/main" id="{608E9D1C-B03B-48F4-A1A7-DDBD984DFB92}"/>
              </a:ext>
            </a:extLst>
          </p:cNvPr>
          <p:cNvPicPr>
            <a:picLocks noChangeAspect="1"/>
          </p:cNvPicPr>
          <p:nvPr/>
        </p:nvPicPr>
        <p:blipFill>
          <a:blip r:embed="rId9"/>
          <a:stretch>
            <a:fillRect/>
          </a:stretch>
        </p:blipFill>
        <p:spPr>
          <a:xfrm>
            <a:off x="9255463" y="5690841"/>
            <a:ext cx="1567543" cy="1086098"/>
          </a:xfrm>
          <a:prstGeom prst="rect">
            <a:avLst/>
          </a:prstGeom>
        </p:spPr>
      </p:pic>
      <p:sp>
        <p:nvSpPr>
          <p:cNvPr id="10" name="Footer Placeholder 4">
            <a:extLst>
              <a:ext uri="{FF2B5EF4-FFF2-40B4-BE49-F238E27FC236}">
                <a16:creationId xmlns:a16="http://schemas.microsoft.com/office/drawing/2014/main" id="{9D9D3BEE-D902-4949-857A-8A0E368FAFA6}"/>
              </a:ext>
            </a:extLst>
          </p:cNvPr>
          <p:cNvSpPr>
            <a:spLocks noGrp="1"/>
          </p:cNvSpPr>
          <p:nvPr>
            <p:ph type="ftr" sz="quarter" idx="11"/>
          </p:nvPr>
        </p:nvSpPr>
        <p:spPr>
          <a:xfrm>
            <a:off x="217474" y="6326155"/>
            <a:ext cx="2397957" cy="365125"/>
          </a:xfrm>
        </p:spPr>
        <p:txBody>
          <a:bodyPr/>
          <a:lstStyle>
            <a:lvl1pPr>
              <a:defRPr sz="1100" b="1"/>
            </a:lvl1pPr>
          </a:lstStyle>
          <a:p>
            <a:r>
              <a:rPr lang="fr-FR" dirty="0">
                <a:solidFill>
                  <a:schemeClr val="tx1">
                    <a:lumMod val="75000"/>
                    <a:lumOff val="25000"/>
                  </a:schemeClr>
                </a:solidFill>
                <a:ea typeface="+mn-lt"/>
                <a:cs typeface="+mn-lt"/>
              </a:rPr>
              <a:t>Tiburce </a:t>
            </a:r>
            <a:r>
              <a:rPr lang="fr-FR" dirty="0" err="1">
                <a:solidFill>
                  <a:schemeClr val="tx1">
                    <a:lumMod val="75000"/>
                    <a:lumOff val="25000"/>
                  </a:schemeClr>
                </a:solidFill>
                <a:ea typeface="+mn-lt"/>
                <a:cs typeface="+mn-lt"/>
              </a:rPr>
              <a:t>Rioult</a:t>
            </a:r>
            <a:r>
              <a:rPr lang="fr-FR" dirty="0">
                <a:solidFill>
                  <a:schemeClr val="tx1">
                    <a:lumMod val="75000"/>
                    <a:lumOff val="25000"/>
                  </a:schemeClr>
                </a:solidFill>
                <a:ea typeface="+mn-lt"/>
                <a:cs typeface="+mn-lt"/>
              </a:rPr>
              <a:t> BTS SIO 2024-2026</a:t>
            </a:r>
          </a:p>
          <a:p>
            <a:endParaRPr lang="fr-FR" dirty="0"/>
          </a:p>
        </p:txBody>
      </p:sp>
    </p:spTree>
    <p:extLst>
      <p:ext uri="{BB962C8B-B14F-4D97-AF65-F5344CB8AC3E}">
        <p14:creationId xmlns:p14="http://schemas.microsoft.com/office/powerpoint/2010/main" val="25718041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pic>
        <p:nvPicPr>
          <p:cNvPr id="5" name="Picture 4" descr="Formules mathématiques complexes sur un tableau noir">
            <a:extLst>
              <a:ext uri="{FF2B5EF4-FFF2-40B4-BE49-F238E27FC236}">
                <a16:creationId xmlns:a16="http://schemas.microsoft.com/office/drawing/2014/main" id="{53DE1778-D7E5-8C35-731C-16B57EE8C079}"/>
              </a:ext>
            </a:extLst>
          </p:cNvPr>
          <p:cNvPicPr>
            <a:picLocks noChangeAspect="1"/>
          </p:cNvPicPr>
          <p:nvPr/>
        </p:nvPicPr>
        <p:blipFill>
          <a:blip r:embed="rId2"/>
          <a:srcRect l="2852" r="15116" b="-1"/>
          <a:stretch>
            <a:fillRect/>
          </a:stretch>
        </p:blipFill>
        <p:spPr>
          <a:xfrm>
            <a:off x="4485557" y="10"/>
            <a:ext cx="7706443" cy="6857990"/>
          </a:xfrm>
          <a:prstGeom prst="rect">
            <a:avLst/>
          </a:prstGeom>
        </p:spPr>
      </p:pic>
      <p:sp useBgFill="1">
        <p:nvSpPr>
          <p:cNvPr id="50" name="Freeform: Shape 15">
            <a:extLst>
              <a:ext uri="{FF2B5EF4-FFF2-40B4-BE49-F238E27FC236}">
                <a16:creationId xmlns:a16="http://schemas.microsoft.com/office/drawing/2014/main" id="{23C7736A-5A08-4021-9AB6-390DFF506A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0"/>
            <a:ext cx="8170246" cy="6858000"/>
          </a:xfrm>
          <a:custGeom>
            <a:avLst/>
            <a:gdLst>
              <a:gd name="connsiteX0" fmla="*/ 4738960 w 8170246"/>
              <a:gd name="connsiteY0" fmla="*/ 0 h 6858000"/>
              <a:gd name="connsiteX1" fmla="*/ 4862151 w 8170246"/>
              <a:gd name="connsiteY1" fmla="*/ 0 h 6858000"/>
              <a:gd name="connsiteX2" fmla="*/ 8088169 w 8170246"/>
              <a:gd name="connsiteY2" fmla="*/ 3226735 h 6858000"/>
              <a:gd name="connsiteX3" fmla="*/ 8088169 w 8170246"/>
              <a:gd name="connsiteY3" fmla="*/ 3626507 h 6858000"/>
              <a:gd name="connsiteX4" fmla="*/ 4857393 w 8170246"/>
              <a:gd name="connsiteY4" fmla="*/ 6858000 h 6858000"/>
              <a:gd name="connsiteX5" fmla="*/ 4783581 w 8170246"/>
              <a:gd name="connsiteY5" fmla="*/ 6858000 h 6858000"/>
              <a:gd name="connsiteX6" fmla="*/ 4734202 w 8170246"/>
              <a:gd name="connsiteY6" fmla="*/ 6858000 h 6858000"/>
              <a:gd name="connsiteX7" fmla="*/ 7964978 w 8170246"/>
              <a:gd name="connsiteY7" fmla="*/ 3626507 h 6858000"/>
              <a:gd name="connsiteX8" fmla="*/ 7964978 w 8170246"/>
              <a:gd name="connsiteY8" fmla="*/ 3226735 h 6858000"/>
              <a:gd name="connsiteX9" fmla="*/ 4738960 w 8170246"/>
              <a:gd name="connsiteY9" fmla="*/ 0 h 6858000"/>
              <a:gd name="connsiteX10" fmla="*/ 0 w 8170246"/>
              <a:gd name="connsiteY10" fmla="*/ 0 h 6858000"/>
              <a:gd name="connsiteX11" fmla="*/ 98791 w 8170246"/>
              <a:gd name="connsiteY11" fmla="*/ 0 h 6858000"/>
              <a:gd name="connsiteX12" fmla="*/ 4456718 w 8170246"/>
              <a:gd name="connsiteY12" fmla="*/ 0 h 6858000"/>
              <a:gd name="connsiteX13" fmla="*/ 4603489 w 8170246"/>
              <a:gd name="connsiteY13" fmla="*/ 0 h 6858000"/>
              <a:gd name="connsiteX14" fmla="*/ 7829507 w 8170246"/>
              <a:gd name="connsiteY14" fmla="*/ 3226735 h 6858000"/>
              <a:gd name="connsiteX15" fmla="*/ 7829507 w 8170246"/>
              <a:gd name="connsiteY15" fmla="*/ 3626507 h 6858000"/>
              <a:gd name="connsiteX16" fmla="*/ 4598731 w 8170246"/>
              <a:gd name="connsiteY16" fmla="*/ 6858000 h 6858000"/>
              <a:gd name="connsiteX17" fmla="*/ 4540663 w 8170246"/>
              <a:gd name="connsiteY17" fmla="*/ 6858000 h 6858000"/>
              <a:gd name="connsiteX18" fmla="*/ 133398 w 8170246"/>
              <a:gd name="connsiteY18" fmla="*/ 6858000 h 6858000"/>
              <a:gd name="connsiteX19" fmla="*/ 0 w 8170246"/>
              <a:gd name="connsiteY19"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170246" h="6858000">
                <a:moveTo>
                  <a:pt x="4738960" y="0"/>
                </a:moveTo>
                <a:lnTo>
                  <a:pt x="4862151" y="0"/>
                </a:lnTo>
                <a:cubicBezTo>
                  <a:pt x="4862151" y="0"/>
                  <a:pt x="4862151" y="0"/>
                  <a:pt x="8088169" y="3226735"/>
                </a:cubicBezTo>
                <a:cubicBezTo>
                  <a:pt x="8197606" y="3336196"/>
                  <a:pt x="8197606" y="3517045"/>
                  <a:pt x="8088169" y="3626507"/>
                </a:cubicBezTo>
                <a:cubicBezTo>
                  <a:pt x="8088169" y="3626507"/>
                  <a:pt x="8088169" y="3626507"/>
                  <a:pt x="4857393" y="6858000"/>
                </a:cubicBezTo>
                <a:cubicBezTo>
                  <a:pt x="4857393" y="6858000"/>
                  <a:pt x="4857393" y="6858000"/>
                  <a:pt x="4783581" y="6858000"/>
                </a:cubicBezTo>
                <a:lnTo>
                  <a:pt x="4734202" y="6858000"/>
                </a:lnTo>
                <a:cubicBezTo>
                  <a:pt x="7964978" y="3626507"/>
                  <a:pt x="7964978" y="3626507"/>
                  <a:pt x="7964978" y="3626507"/>
                </a:cubicBezTo>
                <a:cubicBezTo>
                  <a:pt x="8074415" y="3517045"/>
                  <a:pt x="8074415" y="3336196"/>
                  <a:pt x="7964978" y="3226735"/>
                </a:cubicBezTo>
                <a:cubicBezTo>
                  <a:pt x="4738960" y="0"/>
                  <a:pt x="4738960" y="0"/>
                  <a:pt x="4738960" y="0"/>
                </a:cubicBezTo>
                <a:close/>
                <a:moveTo>
                  <a:pt x="0" y="0"/>
                </a:moveTo>
                <a:lnTo>
                  <a:pt x="98791" y="0"/>
                </a:lnTo>
                <a:cubicBezTo>
                  <a:pt x="1075904" y="0"/>
                  <a:pt x="2469401" y="0"/>
                  <a:pt x="4456718" y="0"/>
                </a:cubicBezTo>
                <a:lnTo>
                  <a:pt x="4603489" y="0"/>
                </a:lnTo>
                <a:cubicBezTo>
                  <a:pt x="4603489" y="0"/>
                  <a:pt x="4603489" y="0"/>
                  <a:pt x="7829507" y="3226735"/>
                </a:cubicBezTo>
                <a:cubicBezTo>
                  <a:pt x="7938944" y="3336196"/>
                  <a:pt x="7938944" y="3517045"/>
                  <a:pt x="7829507" y="3626507"/>
                </a:cubicBezTo>
                <a:cubicBezTo>
                  <a:pt x="7829507" y="3626507"/>
                  <a:pt x="7829507" y="3626507"/>
                  <a:pt x="4598731" y="6858000"/>
                </a:cubicBezTo>
                <a:lnTo>
                  <a:pt x="4540663" y="6858000"/>
                </a:lnTo>
                <a:cubicBezTo>
                  <a:pt x="4077749" y="6858000"/>
                  <a:pt x="2938270" y="6858000"/>
                  <a:pt x="133398" y="6858000"/>
                </a:cubicBezTo>
                <a:lnTo>
                  <a:pt x="0" y="6858000"/>
                </a:lnTo>
                <a:close/>
              </a:path>
            </a:pathLst>
          </a:custGeom>
          <a:ln>
            <a:noFill/>
          </a:ln>
          <a:effectLst/>
        </p:spPr>
        <p:style>
          <a:lnRef idx="1">
            <a:schemeClr val="accent1"/>
          </a:lnRef>
          <a:fillRef idx="3">
            <a:schemeClr val="accent1"/>
          </a:fillRef>
          <a:effectRef idx="2">
            <a:schemeClr val="accent1"/>
          </a:effectRef>
          <a:fontRef idx="minor">
            <a:schemeClr val="lt1"/>
          </a:fontRef>
        </p:style>
        <p:txBody>
          <a:bodyPr vert="horz" wrap="square" lIns="91440" tIns="45720" rIns="91440" bIns="45720" numCol="1" anchor="t" anchorCtr="0" compatLnSpc="1">
            <a:prstTxWarp prst="textNoShape">
              <a:avLst/>
            </a:prstTxWarp>
            <a:noAutofit/>
          </a:bodyPr>
          <a:lstStyle/>
          <a:p>
            <a:endParaRPr lang="en-US" dirty="0"/>
          </a:p>
        </p:txBody>
      </p:sp>
      <p:sp>
        <p:nvSpPr>
          <p:cNvPr id="2" name="Titre 1">
            <a:extLst>
              <a:ext uri="{FF2B5EF4-FFF2-40B4-BE49-F238E27FC236}">
                <a16:creationId xmlns:a16="http://schemas.microsoft.com/office/drawing/2014/main" id="{482ABE50-9F9F-F30E-D122-BADA8723EDE6}"/>
              </a:ext>
            </a:extLst>
          </p:cNvPr>
          <p:cNvSpPr>
            <a:spLocks noGrp="1"/>
          </p:cNvSpPr>
          <p:nvPr>
            <p:ph type="title"/>
          </p:nvPr>
        </p:nvSpPr>
        <p:spPr>
          <a:xfrm>
            <a:off x="535525" y="624110"/>
            <a:ext cx="4623955" cy="1280890"/>
          </a:xfrm>
        </p:spPr>
        <p:txBody>
          <a:bodyPr>
            <a:normAutofit/>
          </a:bodyPr>
          <a:lstStyle/>
          <a:p>
            <a:r>
              <a:rPr lang="fr-FR"/>
              <a:t>Résumé</a:t>
            </a:r>
          </a:p>
        </p:txBody>
      </p:sp>
      <p:sp>
        <p:nvSpPr>
          <p:cNvPr id="51" name="Rectangle 50">
            <a:extLst>
              <a:ext uri="{FF2B5EF4-FFF2-40B4-BE49-F238E27FC236}">
                <a16:creationId xmlns:a16="http://schemas.microsoft.com/office/drawing/2014/main" id="{433DF4D3-8A35-461A-ABE0-F56B78A13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3" name="Espace réservé du contenu 2">
            <a:extLst>
              <a:ext uri="{FF2B5EF4-FFF2-40B4-BE49-F238E27FC236}">
                <a16:creationId xmlns:a16="http://schemas.microsoft.com/office/drawing/2014/main" id="{33E61250-C2EE-8E86-3F25-A46AF06BEE8A}"/>
              </a:ext>
            </a:extLst>
          </p:cNvPr>
          <p:cNvSpPr>
            <a:spLocks noGrp="1"/>
          </p:cNvSpPr>
          <p:nvPr>
            <p:ph idx="1"/>
          </p:nvPr>
        </p:nvSpPr>
        <p:spPr>
          <a:xfrm>
            <a:off x="531812" y="2133600"/>
            <a:ext cx="4625882" cy="3777622"/>
          </a:xfrm>
        </p:spPr>
        <p:txBody>
          <a:bodyPr vert="horz" lIns="91440" tIns="45720" rIns="91440" bIns="45720" rtlCol="0" anchor="t">
            <a:noAutofit/>
          </a:bodyPr>
          <a:lstStyle/>
          <a:p>
            <a:r>
              <a:rPr lang="fr-FR" sz="2000" b="1" dirty="0">
                <a:ea typeface="+mn-lt"/>
                <a:cs typeface="+mn-lt"/>
              </a:rPr>
              <a:t>Les principes du management durable reposent sur la responsabilité, la transparence, l’éthique et l’implication des parties prenantes. Ils guident les entreprises vers une gestion respectueuse de l’humain, de l’environnement et de l’économie. Cela représente une vision à long terme, équilibrée et engagée du management.</a:t>
            </a:r>
            <a:endParaRPr lang="fr-FR" sz="2400" b="1" dirty="0"/>
          </a:p>
        </p:txBody>
      </p:sp>
      <p:pic>
        <p:nvPicPr>
          <p:cNvPr id="7" name="Espace réservé du contenu 3" descr="Aucune description de photo disponible.">
            <a:extLst>
              <a:ext uri="{FF2B5EF4-FFF2-40B4-BE49-F238E27FC236}">
                <a16:creationId xmlns:a16="http://schemas.microsoft.com/office/drawing/2014/main" id="{FE018DFA-388C-49CD-9301-7E362D55D505}"/>
              </a:ext>
            </a:extLst>
          </p:cNvPr>
          <p:cNvPicPr>
            <a:picLocks noChangeAspect="1"/>
          </p:cNvPicPr>
          <p:nvPr/>
        </p:nvPicPr>
        <p:blipFill>
          <a:blip r:embed="rId3"/>
          <a:stretch>
            <a:fillRect/>
          </a:stretch>
        </p:blipFill>
        <p:spPr>
          <a:xfrm>
            <a:off x="10934753" y="5743893"/>
            <a:ext cx="1110231" cy="979994"/>
          </a:xfrm>
          <a:prstGeom prst="rect">
            <a:avLst/>
          </a:prstGeom>
          <a:ln>
            <a:noFill/>
          </a:ln>
          <a:effectLst>
            <a:outerShdw blurRad="292100" dist="139700" dir="2700000" algn="tl" rotWithShape="0">
              <a:srgbClr val="333333">
                <a:alpha val="65000"/>
              </a:srgbClr>
            </a:outerShdw>
          </a:effectLst>
        </p:spPr>
      </p:pic>
      <p:pic>
        <p:nvPicPr>
          <p:cNvPr id="8" name="Image 7" descr="Le Groupe - NextRoad">
            <a:extLst>
              <a:ext uri="{FF2B5EF4-FFF2-40B4-BE49-F238E27FC236}">
                <a16:creationId xmlns:a16="http://schemas.microsoft.com/office/drawing/2014/main" id="{0D63AD18-B05A-43A6-8177-2CAFF711F05E}"/>
              </a:ext>
            </a:extLst>
          </p:cNvPr>
          <p:cNvPicPr>
            <a:picLocks noChangeAspect="1"/>
          </p:cNvPicPr>
          <p:nvPr/>
        </p:nvPicPr>
        <p:blipFill>
          <a:blip r:embed="rId4"/>
          <a:stretch>
            <a:fillRect/>
          </a:stretch>
        </p:blipFill>
        <p:spPr>
          <a:xfrm>
            <a:off x="9255463" y="5690841"/>
            <a:ext cx="1567543" cy="1086098"/>
          </a:xfrm>
          <a:prstGeom prst="rect">
            <a:avLst/>
          </a:prstGeom>
        </p:spPr>
      </p:pic>
      <p:sp>
        <p:nvSpPr>
          <p:cNvPr id="10" name="Footer Placeholder 4">
            <a:extLst>
              <a:ext uri="{FF2B5EF4-FFF2-40B4-BE49-F238E27FC236}">
                <a16:creationId xmlns:a16="http://schemas.microsoft.com/office/drawing/2014/main" id="{64884AD8-EE64-42C5-BDB9-4F237A352F72}"/>
              </a:ext>
            </a:extLst>
          </p:cNvPr>
          <p:cNvSpPr>
            <a:spLocks noGrp="1"/>
          </p:cNvSpPr>
          <p:nvPr>
            <p:ph type="ftr" sz="quarter" idx="11"/>
          </p:nvPr>
        </p:nvSpPr>
        <p:spPr>
          <a:xfrm>
            <a:off x="217474" y="6326155"/>
            <a:ext cx="2397957" cy="365125"/>
          </a:xfrm>
        </p:spPr>
        <p:txBody>
          <a:bodyPr/>
          <a:lstStyle>
            <a:lvl1pPr>
              <a:defRPr sz="1100" b="1"/>
            </a:lvl1pPr>
          </a:lstStyle>
          <a:p>
            <a:r>
              <a:rPr lang="fr-FR" dirty="0">
                <a:solidFill>
                  <a:schemeClr val="tx1">
                    <a:lumMod val="75000"/>
                    <a:lumOff val="25000"/>
                  </a:schemeClr>
                </a:solidFill>
                <a:ea typeface="+mn-lt"/>
                <a:cs typeface="+mn-lt"/>
              </a:rPr>
              <a:t>Tiburce </a:t>
            </a:r>
            <a:r>
              <a:rPr lang="fr-FR" dirty="0" err="1">
                <a:solidFill>
                  <a:schemeClr val="tx1">
                    <a:lumMod val="75000"/>
                    <a:lumOff val="25000"/>
                  </a:schemeClr>
                </a:solidFill>
                <a:ea typeface="+mn-lt"/>
                <a:cs typeface="+mn-lt"/>
              </a:rPr>
              <a:t>Rioult</a:t>
            </a:r>
            <a:r>
              <a:rPr lang="fr-FR" dirty="0">
                <a:solidFill>
                  <a:schemeClr val="tx1">
                    <a:lumMod val="75000"/>
                    <a:lumOff val="25000"/>
                  </a:schemeClr>
                </a:solidFill>
                <a:ea typeface="+mn-lt"/>
                <a:cs typeface="+mn-lt"/>
              </a:rPr>
              <a:t> BTS SIO 2024-2026</a:t>
            </a:r>
          </a:p>
          <a:p>
            <a:endParaRPr lang="fr-FR" dirty="0"/>
          </a:p>
        </p:txBody>
      </p:sp>
    </p:spTree>
    <p:extLst>
      <p:ext uri="{BB962C8B-B14F-4D97-AF65-F5344CB8AC3E}">
        <p14:creationId xmlns:p14="http://schemas.microsoft.com/office/powerpoint/2010/main" val="25214642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3C2D7E-3F2E-404E-9B30-CB12DC972D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1F7FD00-BF97-4325-B7C2-E451F20840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06695"/>
          </a:xfrm>
          <a:prstGeom prst="rect">
            <a:avLst/>
          </a:prstGeom>
          <a:solidFill>
            <a:schemeClr val="tx2">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 name="Titre 1">
            <a:extLst>
              <a:ext uri="{FF2B5EF4-FFF2-40B4-BE49-F238E27FC236}">
                <a16:creationId xmlns:a16="http://schemas.microsoft.com/office/drawing/2014/main" id="{AFA53D05-2658-D6FF-A8B3-A68F55105B4D}"/>
              </a:ext>
            </a:extLst>
          </p:cNvPr>
          <p:cNvSpPr>
            <a:spLocks noGrp="1"/>
          </p:cNvSpPr>
          <p:nvPr>
            <p:ph type="title"/>
          </p:nvPr>
        </p:nvSpPr>
        <p:spPr>
          <a:xfrm>
            <a:off x="1843391" y="624110"/>
            <a:ext cx="9383408" cy="1280890"/>
          </a:xfrm>
        </p:spPr>
        <p:txBody>
          <a:bodyPr>
            <a:normAutofit/>
          </a:bodyPr>
          <a:lstStyle/>
          <a:p>
            <a:r>
              <a:rPr lang="fr-FR">
                <a:solidFill>
                  <a:srgbClr val="FFFFFF"/>
                </a:solidFill>
              </a:rPr>
              <a:t>Conclusion</a:t>
            </a:r>
          </a:p>
        </p:txBody>
      </p:sp>
      <p:sp>
        <p:nvSpPr>
          <p:cNvPr id="12" name="Freeform 11">
            <a:extLst>
              <a:ext uri="{FF2B5EF4-FFF2-40B4-BE49-F238E27FC236}">
                <a16:creationId xmlns:a16="http://schemas.microsoft.com/office/drawing/2014/main" id="{179B5294-DA4E-4926-B14A-DD6E07A12F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fr-FR"/>
          </a:p>
        </p:txBody>
      </p:sp>
      <p:sp>
        <p:nvSpPr>
          <p:cNvPr id="3" name="Espace réservé du contenu 2">
            <a:extLst>
              <a:ext uri="{FF2B5EF4-FFF2-40B4-BE49-F238E27FC236}">
                <a16:creationId xmlns:a16="http://schemas.microsoft.com/office/drawing/2014/main" id="{56C1A50D-4D6C-BA30-E8A0-D2B205EAC0B8}"/>
              </a:ext>
            </a:extLst>
          </p:cNvPr>
          <p:cNvSpPr>
            <a:spLocks noGrp="1"/>
          </p:cNvSpPr>
          <p:nvPr>
            <p:ph idx="1"/>
          </p:nvPr>
        </p:nvSpPr>
        <p:spPr>
          <a:xfrm>
            <a:off x="1843392" y="2623930"/>
            <a:ext cx="9383408" cy="3287292"/>
          </a:xfrm>
        </p:spPr>
        <p:txBody>
          <a:bodyPr vert="horz" lIns="91440" tIns="45720" rIns="91440" bIns="45720" rtlCol="0" anchor="t">
            <a:normAutofit/>
          </a:bodyPr>
          <a:lstStyle/>
          <a:p>
            <a:endParaRPr lang="fr-FR" dirty="0">
              <a:ea typeface="+mn-lt"/>
              <a:cs typeface="+mn-lt"/>
            </a:endParaRPr>
          </a:p>
          <a:p>
            <a:endParaRPr lang="fr-FR" sz="2400" b="1" dirty="0">
              <a:ea typeface="+mn-lt"/>
              <a:cs typeface="+mn-lt"/>
            </a:endParaRPr>
          </a:p>
          <a:p>
            <a:r>
              <a:rPr lang="fr-FR" sz="2400" b="1" dirty="0">
                <a:ea typeface="+mn-lt"/>
                <a:cs typeface="+mn-lt"/>
              </a:rPr>
              <a:t>Le management durable n’est plus une option, mais une nécessité face aux enjeux actuels. En intégrant des valeurs éthiques, sociales et environnementales, il offre aux organisations une voie vers une performance responsable et pérenne. C’est un levier d’innovation, de crédibilité et d’avenir pour toute entreprise soucieuse de son impact.</a:t>
            </a:r>
            <a:endParaRPr lang="fr-FR" b="1" dirty="0"/>
          </a:p>
          <a:p>
            <a:endParaRPr lang="fr-FR" dirty="0"/>
          </a:p>
        </p:txBody>
      </p:sp>
      <p:pic>
        <p:nvPicPr>
          <p:cNvPr id="7" name="Espace réservé du contenu 3" descr="Aucune description de photo disponible.">
            <a:extLst>
              <a:ext uri="{FF2B5EF4-FFF2-40B4-BE49-F238E27FC236}">
                <a16:creationId xmlns:a16="http://schemas.microsoft.com/office/drawing/2014/main" id="{FBB4871F-7A53-442C-A2BB-4B439B84837F}"/>
              </a:ext>
            </a:extLst>
          </p:cNvPr>
          <p:cNvPicPr>
            <a:picLocks noChangeAspect="1"/>
          </p:cNvPicPr>
          <p:nvPr/>
        </p:nvPicPr>
        <p:blipFill>
          <a:blip r:embed="rId2"/>
          <a:stretch>
            <a:fillRect/>
          </a:stretch>
        </p:blipFill>
        <p:spPr>
          <a:xfrm>
            <a:off x="10934753" y="5743893"/>
            <a:ext cx="1110231" cy="979994"/>
          </a:xfrm>
          <a:prstGeom prst="rect">
            <a:avLst/>
          </a:prstGeom>
          <a:ln>
            <a:noFill/>
          </a:ln>
          <a:effectLst>
            <a:outerShdw blurRad="292100" dist="139700" dir="2700000" algn="tl" rotWithShape="0">
              <a:srgbClr val="333333">
                <a:alpha val="65000"/>
              </a:srgbClr>
            </a:outerShdw>
          </a:effectLst>
        </p:spPr>
      </p:pic>
      <p:pic>
        <p:nvPicPr>
          <p:cNvPr id="9" name="Image 8" descr="Le Groupe - NextRoad">
            <a:extLst>
              <a:ext uri="{FF2B5EF4-FFF2-40B4-BE49-F238E27FC236}">
                <a16:creationId xmlns:a16="http://schemas.microsoft.com/office/drawing/2014/main" id="{783D429E-B01A-47EA-AF88-9E1B4BC73542}"/>
              </a:ext>
            </a:extLst>
          </p:cNvPr>
          <p:cNvPicPr>
            <a:picLocks noChangeAspect="1"/>
          </p:cNvPicPr>
          <p:nvPr/>
        </p:nvPicPr>
        <p:blipFill>
          <a:blip r:embed="rId3"/>
          <a:stretch>
            <a:fillRect/>
          </a:stretch>
        </p:blipFill>
        <p:spPr>
          <a:xfrm>
            <a:off x="9255463" y="5690841"/>
            <a:ext cx="1567543" cy="1086098"/>
          </a:xfrm>
          <a:prstGeom prst="rect">
            <a:avLst/>
          </a:prstGeom>
        </p:spPr>
      </p:pic>
      <p:sp>
        <p:nvSpPr>
          <p:cNvPr id="11" name="Footer Placeholder 4">
            <a:extLst>
              <a:ext uri="{FF2B5EF4-FFF2-40B4-BE49-F238E27FC236}">
                <a16:creationId xmlns:a16="http://schemas.microsoft.com/office/drawing/2014/main" id="{21FF09EA-E86B-4250-94E2-8B0572D7506B}"/>
              </a:ext>
            </a:extLst>
          </p:cNvPr>
          <p:cNvSpPr>
            <a:spLocks noGrp="1"/>
          </p:cNvSpPr>
          <p:nvPr>
            <p:ph type="ftr" sz="quarter" idx="11"/>
          </p:nvPr>
        </p:nvSpPr>
        <p:spPr>
          <a:xfrm>
            <a:off x="217474" y="6326155"/>
            <a:ext cx="2397957" cy="365125"/>
          </a:xfrm>
        </p:spPr>
        <p:txBody>
          <a:bodyPr/>
          <a:lstStyle>
            <a:lvl1pPr>
              <a:defRPr sz="1100" b="1"/>
            </a:lvl1pPr>
          </a:lstStyle>
          <a:p>
            <a:r>
              <a:rPr lang="fr-FR" dirty="0">
                <a:solidFill>
                  <a:schemeClr val="tx1">
                    <a:lumMod val="75000"/>
                    <a:lumOff val="25000"/>
                  </a:schemeClr>
                </a:solidFill>
                <a:ea typeface="+mn-lt"/>
                <a:cs typeface="+mn-lt"/>
              </a:rPr>
              <a:t>Tiburce </a:t>
            </a:r>
            <a:r>
              <a:rPr lang="fr-FR" dirty="0" err="1">
                <a:solidFill>
                  <a:schemeClr val="tx1">
                    <a:lumMod val="75000"/>
                    <a:lumOff val="25000"/>
                  </a:schemeClr>
                </a:solidFill>
                <a:ea typeface="+mn-lt"/>
                <a:cs typeface="+mn-lt"/>
              </a:rPr>
              <a:t>Rioult</a:t>
            </a:r>
            <a:r>
              <a:rPr lang="fr-FR" dirty="0">
                <a:solidFill>
                  <a:schemeClr val="tx1">
                    <a:lumMod val="75000"/>
                    <a:lumOff val="25000"/>
                  </a:schemeClr>
                </a:solidFill>
                <a:ea typeface="+mn-lt"/>
                <a:cs typeface="+mn-lt"/>
              </a:rPr>
              <a:t> BTS SIO 2024-2026</a:t>
            </a:r>
          </a:p>
          <a:p>
            <a:endParaRPr lang="fr-FR" dirty="0"/>
          </a:p>
        </p:txBody>
      </p:sp>
    </p:spTree>
    <p:extLst>
      <p:ext uri="{BB962C8B-B14F-4D97-AF65-F5344CB8AC3E}">
        <p14:creationId xmlns:p14="http://schemas.microsoft.com/office/powerpoint/2010/main" val="23813925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F7E8610-2DF7-4AF0-B876-0F3B7882A6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1C8C023-62A6-4DA0-8DF4-3F4EA94090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06695"/>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 name="Titre 1">
            <a:extLst>
              <a:ext uri="{FF2B5EF4-FFF2-40B4-BE49-F238E27FC236}">
                <a16:creationId xmlns:a16="http://schemas.microsoft.com/office/drawing/2014/main" id="{4E306C24-94AA-0C80-6C37-EDC8AD0AC016}"/>
              </a:ext>
            </a:extLst>
          </p:cNvPr>
          <p:cNvSpPr>
            <a:spLocks noGrp="1"/>
          </p:cNvSpPr>
          <p:nvPr>
            <p:ph type="title"/>
          </p:nvPr>
        </p:nvSpPr>
        <p:spPr>
          <a:xfrm>
            <a:off x="1843391" y="624110"/>
            <a:ext cx="9383408" cy="1280890"/>
          </a:xfrm>
        </p:spPr>
        <p:txBody>
          <a:bodyPr>
            <a:normAutofit/>
          </a:bodyPr>
          <a:lstStyle/>
          <a:p>
            <a:r>
              <a:rPr lang="fr-FR">
                <a:solidFill>
                  <a:schemeClr val="bg1"/>
                </a:solidFill>
              </a:rPr>
              <a:t>Sources utilisés</a:t>
            </a:r>
          </a:p>
        </p:txBody>
      </p:sp>
      <p:sp>
        <p:nvSpPr>
          <p:cNvPr id="13" name="Freeform 11">
            <a:extLst>
              <a:ext uri="{FF2B5EF4-FFF2-40B4-BE49-F238E27FC236}">
                <a16:creationId xmlns:a16="http://schemas.microsoft.com/office/drawing/2014/main" id="{26B9FE07-322E-43FB-8707-C9826BD903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fr-FR"/>
          </a:p>
        </p:txBody>
      </p:sp>
      <p:graphicFrame>
        <p:nvGraphicFramePr>
          <p:cNvPr id="5" name="Espace réservé du contenu 2">
            <a:extLst>
              <a:ext uri="{FF2B5EF4-FFF2-40B4-BE49-F238E27FC236}">
                <a16:creationId xmlns:a16="http://schemas.microsoft.com/office/drawing/2014/main" id="{25F92501-F7F6-5D0B-B019-8B563889D6C6}"/>
              </a:ext>
            </a:extLst>
          </p:cNvPr>
          <p:cNvGraphicFramePr>
            <a:graphicFrameLocks noGrp="1"/>
          </p:cNvGraphicFramePr>
          <p:nvPr>
            <p:ph idx="1"/>
            <p:extLst>
              <p:ext uri="{D42A27DB-BD31-4B8C-83A1-F6EECF244321}">
                <p14:modId xmlns:p14="http://schemas.microsoft.com/office/powerpoint/2010/main" val="1874512817"/>
              </p:ext>
            </p:extLst>
          </p:nvPr>
        </p:nvGraphicFramePr>
        <p:xfrm>
          <a:off x="961012" y="2930805"/>
          <a:ext cx="10265786" cy="29619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6" name="Image 25" descr="25 journal et pen - Icônes Voyage, Hôtels et Vacances">
            <a:extLst>
              <a:ext uri="{FF2B5EF4-FFF2-40B4-BE49-F238E27FC236}">
                <a16:creationId xmlns:a16="http://schemas.microsoft.com/office/drawing/2014/main" id="{C4CB2E53-937C-0267-1644-856D00D5FA0A}"/>
              </a:ext>
            </a:extLst>
          </p:cNvPr>
          <p:cNvPicPr>
            <a:picLocks noChangeAspect="1"/>
          </p:cNvPicPr>
          <p:nvPr/>
        </p:nvPicPr>
        <p:blipFill>
          <a:blip r:embed="rId7"/>
          <a:stretch>
            <a:fillRect/>
          </a:stretch>
        </p:blipFill>
        <p:spPr>
          <a:xfrm>
            <a:off x="1371600" y="3069771"/>
            <a:ext cx="729343" cy="729343"/>
          </a:xfrm>
          <a:prstGeom prst="rect">
            <a:avLst/>
          </a:prstGeom>
        </p:spPr>
      </p:pic>
      <p:pic>
        <p:nvPicPr>
          <p:cNvPr id="8" name="Espace réservé du contenu 3" descr="Aucune description de photo disponible.">
            <a:extLst>
              <a:ext uri="{FF2B5EF4-FFF2-40B4-BE49-F238E27FC236}">
                <a16:creationId xmlns:a16="http://schemas.microsoft.com/office/drawing/2014/main" id="{E749C239-B8D4-4159-B994-DCFE1351E148}"/>
              </a:ext>
            </a:extLst>
          </p:cNvPr>
          <p:cNvPicPr>
            <a:picLocks noChangeAspect="1"/>
          </p:cNvPicPr>
          <p:nvPr/>
        </p:nvPicPr>
        <p:blipFill>
          <a:blip r:embed="rId8"/>
          <a:stretch>
            <a:fillRect/>
          </a:stretch>
        </p:blipFill>
        <p:spPr>
          <a:xfrm>
            <a:off x="10934753" y="5743893"/>
            <a:ext cx="1110231" cy="979994"/>
          </a:xfrm>
          <a:prstGeom prst="rect">
            <a:avLst/>
          </a:prstGeom>
          <a:ln>
            <a:noFill/>
          </a:ln>
          <a:effectLst>
            <a:outerShdw blurRad="292100" dist="139700" dir="2700000" algn="tl" rotWithShape="0">
              <a:srgbClr val="333333">
                <a:alpha val="65000"/>
              </a:srgbClr>
            </a:outerShdw>
          </a:effectLst>
        </p:spPr>
      </p:pic>
      <p:pic>
        <p:nvPicPr>
          <p:cNvPr id="10" name="Image 9" descr="Le Groupe - NextRoad">
            <a:extLst>
              <a:ext uri="{FF2B5EF4-FFF2-40B4-BE49-F238E27FC236}">
                <a16:creationId xmlns:a16="http://schemas.microsoft.com/office/drawing/2014/main" id="{C720024B-5F7B-4BF2-9616-D93DAE62C42E}"/>
              </a:ext>
            </a:extLst>
          </p:cNvPr>
          <p:cNvPicPr>
            <a:picLocks noChangeAspect="1"/>
          </p:cNvPicPr>
          <p:nvPr/>
        </p:nvPicPr>
        <p:blipFill>
          <a:blip r:embed="rId9"/>
          <a:stretch>
            <a:fillRect/>
          </a:stretch>
        </p:blipFill>
        <p:spPr>
          <a:xfrm>
            <a:off x="9255463" y="5690841"/>
            <a:ext cx="1567543" cy="1086098"/>
          </a:xfrm>
          <a:prstGeom prst="rect">
            <a:avLst/>
          </a:prstGeom>
        </p:spPr>
      </p:pic>
      <p:sp>
        <p:nvSpPr>
          <p:cNvPr id="14" name="Footer Placeholder 4">
            <a:extLst>
              <a:ext uri="{FF2B5EF4-FFF2-40B4-BE49-F238E27FC236}">
                <a16:creationId xmlns:a16="http://schemas.microsoft.com/office/drawing/2014/main" id="{983F37C3-61EE-407F-A70B-DCF73BB00FCF}"/>
              </a:ext>
            </a:extLst>
          </p:cNvPr>
          <p:cNvSpPr>
            <a:spLocks noGrp="1"/>
          </p:cNvSpPr>
          <p:nvPr>
            <p:ph type="ftr" sz="quarter" idx="11"/>
          </p:nvPr>
        </p:nvSpPr>
        <p:spPr>
          <a:xfrm>
            <a:off x="217474" y="6326155"/>
            <a:ext cx="2397957" cy="365125"/>
          </a:xfrm>
        </p:spPr>
        <p:txBody>
          <a:bodyPr/>
          <a:lstStyle>
            <a:lvl1pPr>
              <a:defRPr sz="1100" b="1"/>
            </a:lvl1pPr>
          </a:lstStyle>
          <a:p>
            <a:r>
              <a:rPr lang="fr-FR" dirty="0">
                <a:solidFill>
                  <a:schemeClr val="tx1">
                    <a:lumMod val="75000"/>
                    <a:lumOff val="25000"/>
                  </a:schemeClr>
                </a:solidFill>
                <a:ea typeface="+mn-lt"/>
                <a:cs typeface="+mn-lt"/>
              </a:rPr>
              <a:t>Tiburce </a:t>
            </a:r>
            <a:r>
              <a:rPr lang="fr-FR" dirty="0" err="1">
                <a:solidFill>
                  <a:schemeClr val="tx1">
                    <a:lumMod val="75000"/>
                    <a:lumOff val="25000"/>
                  </a:schemeClr>
                </a:solidFill>
                <a:ea typeface="+mn-lt"/>
                <a:cs typeface="+mn-lt"/>
              </a:rPr>
              <a:t>Rioult</a:t>
            </a:r>
            <a:r>
              <a:rPr lang="fr-FR" dirty="0">
                <a:solidFill>
                  <a:schemeClr val="tx1">
                    <a:lumMod val="75000"/>
                    <a:lumOff val="25000"/>
                  </a:schemeClr>
                </a:solidFill>
                <a:ea typeface="+mn-lt"/>
                <a:cs typeface="+mn-lt"/>
              </a:rPr>
              <a:t> BTS SIO 2024-2026</a:t>
            </a:r>
          </a:p>
          <a:p>
            <a:endParaRPr lang="fr-FR" dirty="0"/>
          </a:p>
        </p:txBody>
      </p:sp>
    </p:spTree>
    <p:extLst>
      <p:ext uri="{BB962C8B-B14F-4D97-AF65-F5344CB8AC3E}">
        <p14:creationId xmlns:p14="http://schemas.microsoft.com/office/powerpoint/2010/main" val="35130750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038" name="Rectangle 1037">
            <a:extLst>
              <a:ext uri="{FF2B5EF4-FFF2-40B4-BE49-F238E27FC236}">
                <a16:creationId xmlns:a16="http://schemas.microsoft.com/office/drawing/2014/main" id="{39EE869B-085D-43B3-AED8-9B06556124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 y="-1"/>
            <a:ext cx="1220724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39" name="Rectangle 1038">
            <a:extLst>
              <a:ext uri="{FF2B5EF4-FFF2-40B4-BE49-F238E27FC236}">
                <a16:creationId xmlns:a16="http://schemas.microsoft.com/office/drawing/2014/main" id="{C54E744A-A072-47AF-981A-37186176C2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8229600" cy="6858000"/>
          </a:xfrm>
          <a:prstGeom prst="rect">
            <a:avLst/>
          </a:prstGeom>
          <a:solidFill>
            <a:schemeClr val="tx2">
              <a:lumMod val="10000"/>
              <a:alpha val="9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pic>
        <p:nvPicPr>
          <p:cNvPr id="1028" name="Picture 4" descr="À Buzançais, la voie se dégage pour Nextroad qui promet d'embaucher">
            <a:extLst>
              <a:ext uri="{FF2B5EF4-FFF2-40B4-BE49-F238E27FC236}">
                <a16:creationId xmlns:a16="http://schemas.microsoft.com/office/drawing/2014/main" id="{2CAD2F59-E9B5-4165-80C3-B0581856680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47030" r="20470"/>
          <a:stretch>
            <a:fillRect/>
          </a:stretch>
        </p:blipFill>
        <p:spPr bwMode="auto">
          <a:xfrm>
            <a:off x="8229598" y="10"/>
            <a:ext cx="3962401" cy="6857990"/>
          </a:xfrm>
          <a:prstGeom prst="rect">
            <a:avLst/>
          </a:prstGeom>
          <a:extLst>
            <a:ext uri="{909E8E84-426E-40DD-AFC4-6F175D3DCCD1}">
              <a14:hiddenFill xmlns:a14="http://schemas.microsoft.com/office/drawing/2010/main">
                <a:solidFill>
                  <a:srgbClr val="FFFFFF"/>
                </a:solidFill>
              </a14:hiddenFill>
            </a:ext>
          </a:extLst>
        </p:spPr>
      </p:pic>
      <p:sp>
        <p:nvSpPr>
          <p:cNvPr id="1037" name="Freeform 5">
            <a:extLst>
              <a:ext uri="{FF2B5EF4-FFF2-40B4-BE49-F238E27FC236}">
                <a16:creationId xmlns:a16="http://schemas.microsoft.com/office/drawing/2014/main" id="{F0254341-1068-4FB7-8AEF-220C6EB41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1" y="659027"/>
            <a:ext cx="9042690" cy="1035152"/>
          </a:xfrm>
          <a:custGeom>
            <a:avLst/>
            <a:gdLst>
              <a:gd name="T0" fmla="*/ 1900 w 1902"/>
              <a:gd name="T1" fmla="*/ 77 h 163"/>
              <a:gd name="T2" fmla="*/ 1826 w 1902"/>
              <a:gd name="T3" fmla="*/ 3 h 163"/>
              <a:gd name="T4" fmla="*/ 1825 w 1902"/>
              <a:gd name="T5" fmla="*/ 2 h 163"/>
              <a:gd name="T6" fmla="*/ 1819 w 1902"/>
              <a:gd name="T7" fmla="*/ 0 h 163"/>
              <a:gd name="T8" fmla="*/ 1363 w 1902"/>
              <a:gd name="T9" fmla="*/ 0 h 163"/>
              <a:gd name="T10" fmla="*/ 1348 w 1902"/>
              <a:gd name="T11" fmla="*/ 0 h 163"/>
              <a:gd name="T12" fmla="*/ 1225 w 1902"/>
              <a:gd name="T13" fmla="*/ 0 h 163"/>
              <a:gd name="T14" fmla="*/ 1033 w 1902"/>
              <a:gd name="T15" fmla="*/ 0 h 163"/>
              <a:gd name="T16" fmla="*/ 892 w 1902"/>
              <a:gd name="T17" fmla="*/ 0 h 163"/>
              <a:gd name="T18" fmla="*/ 786 w 1902"/>
              <a:gd name="T19" fmla="*/ 0 h 163"/>
              <a:gd name="T20" fmla="*/ 577 w 1902"/>
              <a:gd name="T21" fmla="*/ 0 h 163"/>
              <a:gd name="T22" fmla="*/ 562 w 1902"/>
              <a:gd name="T23" fmla="*/ 0 h 163"/>
              <a:gd name="T24" fmla="*/ 439 w 1902"/>
              <a:gd name="T25" fmla="*/ 0 h 163"/>
              <a:gd name="T26" fmla="*/ 106 w 1902"/>
              <a:gd name="T27" fmla="*/ 0 h 163"/>
              <a:gd name="T28" fmla="*/ 0 w 1902"/>
              <a:gd name="T29" fmla="*/ 0 h 163"/>
              <a:gd name="T30" fmla="*/ 0 w 1902"/>
              <a:gd name="T31" fmla="*/ 163 h 163"/>
              <a:gd name="T32" fmla="*/ 106 w 1902"/>
              <a:gd name="T33" fmla="*/ 163 h 163"/>
              <a:gd name="T34" fmla="*/ 439 w 1902"/>
              <a:gd name="T35" fmla="*/ 163 h 163"/>
              <a:gd name="T36" fmla="*/ 562 w 1902"/>
              <a:gd name="T37" fmla="*/ 163 h 163"/>
              <a:gd name="T38" fmla="*/ 577 w 1902"/>
              <a:gd name="T39" fmla="*/ 163 h 163"/>
              <a:gd name="T40" fmla="*/ 786 w 1902"/>
              <a:gd name="T41" fmla="*/ 163 h 163"/>
              <a:gd name="T42" fmla="*/ 892 w 1902"/>
              <a:gd name="T43" fmla="*/ 163 h 163"/>
              <a:gd name="T44" fmla="*/ 1033 w 1902"/>
              <a:gd name="T45" fmla="*/ 163 h 163"/>
              <a:gd name="T46" fmla="*/ 1225 w 1902"/>
              <a:gd name="T47" fmla="*/ 163 h 163"/>
              <a:gd name="T48" fmla="*/ 1348 w 1902"/>
              <a:gd name="T49" fmla="*/ 163 h 163"/>
              <a:gd name="T50" fmla="*/ 1363 w 1902"/>
              <a:gd name="T51" fmla="*/ 163 h 163"/>
              <a:gd name="T52" fmla="*/ 1819 w 1902"/>
              <a:gd name="T53" fmla="*/ 163 h 163"/>
              <a:gd name="T54" fmla="*/ 1825 w 1902"/>
              <a:gd name="T55" fmla="*/ 161 h 163"/>
              <a:gd name="T56" fmla="*/ 1826 w 1902"/>
              <a:gd name="T57" fmla="*/ 160 h 163"/>
              <a:gd name="T58" fmla="*/ 1900 w 1902"/>
              <a:gd name="T59" fmla="*/ 86 h 163"/>
              <a:gd name="T60" fmla="*/ 1900 w 1902"/>
              <a:gd name="T61" fmla="*/ 77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902" h="163">
                <a:moveTo>
                  <a:pt x="1900" y="77"/>
                </a:moveTo>
                <a:cubicBezTo>
                  <a:pt x="1826" y="3"/>
                  <a:pt x="1826" y="3"/>
                  <a:pt x="1826" y="3"/>
                </a:cubicBezTo>
                <a:cubicBezTo>
                  <a:pt x="1825" y="2"/>
                  <a:pt x="1825" y="2"/>
                  <a:pt x="1825" y="2"/>
                </a:cubicBezTo>
                <a:cubicBezTo>
                  <a:pt x="1823" y="1"/>
                  <a:pt x="1821" y="0"/>
                  <a:pt x="1819" y="0"/>
                </a:cubicBezTo>
                <a:cubicBezTo>
                  <a:pt x="1363" y="0"/>
                  <a:pt x="1363" y="0"/>
                  <a:pt x="1363" y="0"/>
                </a:cubicBezTo>
                <a:cubicBezTo>
                  <a:pt x="1348" y="0"/>
                  <a:pt x="1348" y="0"/>
                  <a:pt x="1348" y="0"/>
                </a:cubicBezTo>
                <a:cubicBezTo>
                  <a:pt x="1225" y="0"/>
                  <a:pt x="1225" y="0"/>
                  <a:pt x="1225" y="0"/>
                </a:cubicBezTo>
                <a:cubicBezTo>
                  <a:pt x="1033" y="0"/>
                  <a:pt x="1033" y="0"/>
                  <a:pt x="1033" y="0"/>
                </a:cubicBezTo>
                <a:cubicBezTo>
                  <a:pt x="892" y="0"/>
                  <a:pt x="892" y="0"/>
                  <a:pt x="892" y="0"/>
                </a:cubicBezTo>
                <a:cubicBezTo>
                  <a:pt x="786" y="0"/>
                  <a:pt x="786" y="0"/>
                  <a:pt x="786" y="0"/>
                </a:cubicBezTo>
                <a:cubicBezTo>
                  <a:pt x="577" y="0"/>
                  <a:pt x="577" y="0"/>
                  <a:pt x="577" y="0"/>
                </a:cubicBezTo>
                <a:cubicBezTo>
                  <a:pt x="562" y="0"/>
                  <a:pt x="562" y="0"/>
                  <a:pt x="562" y="0"/>
                </a:cubicBezTo>
                <a:cubicBezTo>
                  <a:pt x="439" y="0"/>
                  <a:pt x="439" y="0"/>
                  <a:pt x="439" y="0"/>
                </a:cubicBezTo>
                <a:cubicBezTo>
                  <a:pt x="106" y="0"/>
                  <a:pt x="106" y="0"/>
                  <a:pt x="106" y="0"/>
                </a:cubicBezTo>
                <a:cubicBezTo>
                  <a:pt x="0" y="0"/>
                  <a:pt x="0" y="0"/>
                  <a:pt x="0" y="0"/>
                </a:cubicBezTo>
                <a:cubicBezTo>
                  <a:pt x="0" y="163"/>
                  <a:pt x="0" y="163"/>
                  <a:pt x="0" y="163"/>
                </a:cubicBezTo>
                <a:cubicBezTo>
                  <a:pt x="106" y="163"/>
                  <a:pt x="106" y="163"/>
                  <a:pt x="106" y="163"/>
                </a:cubicBezTo>
                <a:cubicBezTo>
                  <a:pt x="439" y="163"/>
                  <a:pt x="439" y="163"/>
                  <a:pt x="439" y="163"/>
                </a:cubicBezTo>
                <a:cubicBezTo>
                  <a:pt x="562" y="163"/>
                  <a:pt x="562" y="163"/>
                  <a:pt x="562" y="163"/>
                </a:cubicBezTo>
                <a:cubicBezTo>
                  <a:pt x="577" y="163"/>
                  <a:pt x="577" y="163"/>
                  <a:pt x="577" y="163"/>
                </a:cubicBezTo>
                <a:cubicBezTo>
                  <a:pt x="786" y="163"/>
                  <a:pt x="786" y="163"/>
                  <a:pt x="786" y="163"/>
                </a:cubicBezTo>
                <a:cubicBezTo>
                  <a:pt x="892" y="163"/>
                  <a:pt x="892" y="163"/>
                  <a:pt x="892" y="163"/>
                </a:cubicBezTo>
                <a:cubicBezTo>
                  <a:pt x="1033" y="163"/>
                  <a:pt x="1033" y="163"/>
                  <a:pt x="1033" y="163"/>
                </a:cubicBezTo>
                <a:cubicBezTo>
                  <a:pt x="1225" y="163"/>
                  <a:pt x="1225" y="163"/>
                  <a:pt x="1225" y="163"/>
                </a:cubicBezTo>
                <a:cubicBezTo>
                  <a:pt x="1348" y="163"/>
                  <a:pt x="1348" y="163"/>
                  <a:pt x="1348" y="163"/>
                </a:cubicBezTo>
                <a:cubicBezTo>
                  <a:pt x="1363" y="163"/>
                  <a:pt x="1363" y="163"/>
                  <a:pt x="1363" y="163"/>
                </a:cubicBezTo>
                <a:cubicBezTo>
                  <a:pt x="1819" y="163"/>
                  <a:pt x="1819" y="163"/>
                  <a:pt x="1819" y="163"/>
                </a:cubicBezTo>
                <a:cubicBezTo>
                  <a:pt x="1821" y="163"/>
                  <a:pt x="1823" y="162"/>
                  <a:pt x="1825" y="161"/>
                </a:cubicBezTo>
                <a:cubicBezTo>
                  <a:pt x="1825" y="160"/>
                  <a:pt x="1825" y="160"/>
                  <a:pt x="1826" y="160"/>
                </a:cubicBezTo>
                <a:cubicBezTo>
                  <a:pt x="1900" y="86"/>
                  <a:pt x="1900" y="86"/>
                  <a:pt x="1900" y="86"/>
                </a:cubicBezTo>
                <a:cubicBezTo>
                  <a:pt x="1902" y="83"/>
                  <a:pt x="1902" y="79"/>
                  <a:pt x="1900" y="77"/>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re 1">
            <a:extLst>
              <a:ext uri="{FF2B5EF4-FFF2-40B4-BE49-F238E27FC236}">
                <a16:creationId xmlns:a16="http://schemas.microsoft.com/office/drawing/2014/main" id="{45CF9DFF-DD16-ABE2-0BE6-793154F1190D}"/>
              </a:ext>
            </a:extLst>
          </p:cNvPr>
          <p:cNvSpPr>
            <a:spLocks noGrp="1"/>
          </p:cNvSpPr>
          <p:nvPr>
            <p:ph type="title"/>
          </p:nvPr>
        </p:nvSpPr>
        <p:spPr>
          <a:xfrm>
            <a:off x="541867" y="787400"/>
            <a:ext cx="7145866" cy="778933"/>
          </a:xfrm>
        </p:spPr>
        <p:txBody>
          <a:bodyPr anchor="ctr">
            <a:normAutofit/>
          </a:bodyPr>
          <a:lstStyle/>
          <a:p>
            <a:r>
              <a:rPr lang="fr-FR" sz="3200">
                <a:solidFill>
                  <a:srgbClr val="FEFFFF"/>
                </a:solidFill>
              </a:rPr>
              <a:t>Présentation du groupe NextRoad :</a:t>
            </a:r>
          </a:p>
        </p:txBody>
      </p:sp>
      <p:sp>
        <p:nvSpPr>
          <p:cNvPr id="9" name="Espace réservé du contenu 8">
            <a:extLst>
              <a:ext uri="{FF2B5EF4-FFF2-40B4-BE49-F238E27FC236}">
                <a16:creationId xmlns:a16="http://schemas.microsoft.com/office/drawing/2014/main" id="{B891F9C0-8B46-4846-97D8-7AB4DCE5DFE7}"/>
              </a:ext>
            </a:extLst>
          </p:cNvPr>
          <p:cNvSpPr>
            <a:spLocks noGrp="1"/>
          </p:cNvSpPr>
          <p:nvPr>
            <p:ph idx="1"/>
          </p:nvPr>
        </p:nvSpPr>
        <p:spPr>
          <a:xfrm>
            <a:off x="541866" y="2032000"/>
            <a:ext cx="7145867" cy="3879222"/>
          </a:xfrm>
        </p:spPr>
        <p:txBody>
          <a:bodyPr vert="horz" lIns="91440" tIns="45720" rIns="91440" bIns="45720" rtlCol="0" anchor="t">
            <a:normAutofit/>
          </a:bodyPr>
          <a:lstStyle/>
          <a:p>
            <a:endParaRPr lang="fr-FR" sz="2000" dirty="0">
              <a:solidFill>
                <a:srgbClr val="FEFFFF"/>
              </a:solidFill>
            </a:endParaRPr>
          </a:p>
          <a:p>
            <a:r>
              <a:rPr lang="fr-FR" sz="2000" dirty="0" err="1">
                <a:solidFill>
                  <a:srgbClr val="FEFFFF"/>
                </a:solidFill>
              </a:rPr>
              <a:t>NextRoad</a:t>
            </a:r>
            <a:r>
              <a:rPr lang="fr-FR" sz="2000" dirty="0">
                <a:solidFill>
                  <a:srgbClr val="FEFFFF"/>
                </a:solidFill>
              </a:rPr>
              <a:t> est un acteur majeur dans le domaine de l'ingénierie des routes et des ouvrages d'art. Forte de plus de 30 ans d'expérience, l'entreprise accompagne les maîtres d'ouvrage, les collectivités territoriales et les concessionnaires dans la gestion et l'optimisation de leurs infrastructures tout au long de leur cycle de vie.</a:t>
            </a:r>
            <a:endParaRPr lang="fr-FR"/>
          </a:p>
        </p:txBody>
      </p:sp>
      <p:sp>
        <p:nvSpPr>
          <p:cNvPr id="11" name="Footer Placeholder 4">
            <a:extLst>
              <a:ext uri="{FF2B5EF4-FFF2-40B4-BE49-F238E27FC236}">
                <a16:creationId xmlns:a16="http://schemas.microsoft.com/office/drawing/2014/main" id="{F560FC37-375B-4B1B-BF8B-AEA974D7D47B}"/>
              </a:ext>
            </a:extLst>
          </p:cNvPr>
          <p:cNvSpPr>
            <a:spLocks noGrp="1"/>
          </p:cNvSpPr>
          <p:nvPr>
            <p:ph type="ftr" sz="quarter" idx="11"/>
          </p:nvPr>
        </p:nvSpPr>
        <p:spPr>
          <a:xfrm>
            <a:off x="506412" y="6135808"/>
            <a:ext cx="7181321" cy="365125"/>
          </a:xfrm>
        </p:spPr>
        <p:txBody>
          <a:bodyPr>
            <a:normAutofit/>
          </a:bodyPr>
          <a:lstStyle>
            <a:lvl1pPr>
              <a:defRPr sz="1100" b="1"/>
            </a:lvl1pPr>
          </a:lstStyle>
          <a:p>
            <a:pPr>
              <a:spcAft>
                <a:spcPts val="600"/>
              </a:spcAft>
            </a:pPr>
            <a:r>
              <a:rPr lang="fr-FR">
                <a:solidFill>
                  <a:srgbClr val="FEFFFF"/>
                </a:solidFill>
                <a:ea typeface="+mn-lt"/>
                <a:cs typeface="+mn-lt"/>
              </a:rPr>
              <a:t>Tiburce Rioult BTS SIO 2024-2026</a:t>
            </a:r>
          </a:p>
          <a:p>
            <a:pPr>
              <a:spcAft>
                <a:spcPts val="600"/>
              </a:spcAft>
            </a:pPr>
            <a:endParaRPr lang="fr-FR">
              <a:solidFill>
                <a:srgbClr val="FEFFFF"/>
              </a:solidFill>
            </a:endParaRPr>
          </a:p>
        </p:txBody>
      </p:sp>
      <p:pic>
        <p:nvPicPr>
          <p:cNvPr id="3" name="Espace réservé du contenu 3" descr="Aucune description de photo disponible.">
            <a:extLst>
              <a:ext uri="{FF2B5EF4-FFF2-40B4-BE49-F238E27FC236}">
                <a16:creationId xmlns:a16="http://schemas.microsoft.com/office/drawing/2014/main" id="{90139100-1520-A502-E47E-94F538C96831}"/>
              </a:ext>
            </a:extLst>
          </p:cNvPr>
          <p:cNvPicPr>
            <a:picLocks noChangeAspect="1"/>
          </p:cNvPicPr>
          <p:nvPr/>
        </p:nvPicPr>
        <p:blipFill>
          <a:blip r:embed="rId3"/>
          <a:stretch>
            <a:fillRect/>
          </a:stretch>
        </p:blipFill>
        <p:spPr>
          <a:xfrm>
            <a:off x="10934753" y="5743893"/>
            <a:ext cx="1110231" cy="979994"/>
          </a:xfrm>
          <a:prstGeom prst="rect">
            <a:avLst/>
          </a:prstGeom>
          <a:ln>
            <a:noFill/>
          </a:ln>
          <a:effectLst>
            <a:outerShdw blurRad="292100" dist="139700" dir="2700000" algn="tl" rotWithShape="0">
              <a:srgbClr val="333333">
                <a:alpha val="65000"/>
              </a:srgbClr>
            </a:outerShdw>
          </a:effectLst>
        </p:spPr>
      </p:pic>
      <p:pic>
        <p:nvPicPr>
          <p:cNvPr id="4" name="Image 3" descr="Le Groupe - NextRoad">
            <a:extLst>
              <a:ext uri="{FF2B5EF4-FFF2-40B4-BE49-F238E27FC236}">
                <a16:creationId xmlns:a16="http://schemas.microsoft.com/office/drawing/2014/main" id="{F6401D85-4A0C-BD9E-F909-B79C40B25DE5}"/>
              </a:ext>
            </a:extLst>
          </p:cNvPr>
          <p:cNvPicPr>
            <a:picLocks noChangeAspect="1"/>
          </p:cNvPicPr>
          <p:nvPr/>
        </p:nvPicPr>
        <p:blipFill>
          <a:blip r:embed="rId4"/>
          <a:stretch>
            <a:fillRect/>
          </a:stretch>
        </p:blipFill>
        <p:spPr>
          <a:xfrm>
            <a:off x="9220194" y="5690841"/>
            <a:ext cx="1567543" cy="1086098"/>
          </a:xfrm>
          <a:prstGeom prst="rect">
            <a:avLst/>
          </a:prstGeom>
        </p:spPr>
      </p:pic>
    </p:spTree>
    <p:extLst>
      <p:ext uri="{BB962C8B-B14F-4D97-AF65-F5344CB8AC3E}">
        <p14:creationId xmlns:p14="http://schemas.microsoft.com/office/powerpoint/2010/main" val="3742224185"/>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F7E8610-2DF7-4AF0-B876-0F3B7882A6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1C8C023-62A6-4DA0-8DF4-3F4EA94090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06695"/>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 name="Titre 1">
            <a:extLst>
              <a:ext uri="{FF2B5EF4-FFF2-40B4-BE49-F238E27FC236}">
                <a16:creationId xmlns:a16="http://schemas.microsoft.com/office/drawing/2014/main" id="{72B70611-857E-41D4-9D2E-9F64BC53D98A}"/>
              </a:ext>
            </a:extLst>
          </p:cNvPr>
          <p:cNvSpPr>
            <a:spLocks noGrp="1"/>
          </p:cNvSpPr>
          <p:nvPr>
            <p:ph type="title"/>
          </p:nvPr>
        </p:nvSpPr>
        <p:spPr>
          <a:xfrm>
            <a:off x="1843391" y="624110"/>
            <a:ext cx="9383408" cy="1280890"/>
          </a:xfrm>
        </p:spPr>
        <p:txBody>
          <a:bodyPr>
            <a:normAutofit/>
          </a:bodyPr>
          <a:lstStyle/>
          <a:p>
            <a:r>
              <a:rPr lang="fr-FR" dirty="0" err="1">
                <a:solidFill>
                  <a:schemeClr val="bg1"/>
                </a:solidFill>
              </a:rPr>
              <a:t>Sécteur</a:t>
            </a:r>
            <a:r>
              <a:rPr lang="fr-FR" dirty="0">
                <a:solidFill>
                  <a:schemeClr val="bg1"/>
                </a:solidFill>
              </a:rPr>
              <a:t> d’</a:t>
            </a:r>
            <a:r>
              <a:rPr lang="fr-FR" dirty="0" err="1">
                <a:solidFill>
                  <a:schemeClr val="bg1"/>
                </a:solidFill>
              </a:rPr>
              <a:t>acitvité</a:t>
            </a:r>
            <a:r>
              <a:rPr lang="fr-FR" dirty="0">
                <a:solidFill>
                  <a:schemeClr val="bg1"/>
                </a:solidFill>
              </a:rPr>
              <a:t> du groupe </a:t>
            </a:r>
            <a:r>
              <a:rPr lang="fr-FR" dirty="0" err="1">
                <a:solidFill>
                  <a:schemeClr val="bg1"/>
                </a:solidFill>
              </a:rPr>
              <a:t>NextRoad</a:t>
            </a:r>
            <a:endParaRPr lang="fr-FR" dirty="0">
              <a:solidFill>
                <a:schemeClr val="bg1"/>
              </a:solidFill>
            </a:endParaRPr>
          </a:p>
        </p:txBody>
      </p:sp>
      <p:sp>
        <p:nvSpPr>
          <p:cNvPr id="13" name="Freeform 11">
            <a:extLst>
              <a:ext uri="{FF2B5EF4-FFF2-40B4-BE49-F238E27FC236}">
                <a16:creationId xmlns:a16="http://schemas.microsoft.com/office/drawing/2014/main" id="{26B9FE07-322E-43FB-8707-C9826BD903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fr-FR"/>
          </a:p>
        </p:txBody>
      </p:sp>
      <p:graphicFrame>
        <p:nvGraphicFramePr>
          <p:cNvPr id="5" name="Espace réservé du contenu 2">
            <a:extLst>
              <a:ext uri="{FF2B5EF4-FFF2-40B4-BE49-F238E27FC236}">
                <a16:creationId xmlns:a16="http://schemas.microsoft.com/office/drawing/2014/main" id="{C1EB8DC3-FDA4-B154-3326-BA107AAE6371}"/>
              </a:ext>
            </a:extLst>
          </p:cNvPr>
          <p:cNvGraphicFramePr>
            <a:graphicFrameLocks noGrp="1"/>
          </p:cNvGraphicFramePr>
          <p:nvPr>
            <p:ph idx="1"/>
            <p:extLst>
              <p:ext uri="{D42A27DB-BD31-4B8C-83A1-F6EECF244321}">
                <p14:modId xmlns:p14="http://schemas.microsoft.com/office/powerpoint/2010/main" val="2512084981"/>
              </p:ext>
            </p:extLst>
          </p:nvPr>
        </p:nvGraphicFramePr>
        <p:xfrm>
          <a:off x="961012" y="2930805"/>
          <a:ext cx="10265786" cy="29619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Espace réservé du contenu 3" descr="Aucune description de photo disponible.">
            <a:extLst>
              <a:ext uri="{FF2B5EF4-FFF2-40B4-BE49-F238E27FC236}">
                <a16:creationId xmlns:a16="http://schemas.microsoft.com/office/drawing/2014/main" id="{C08740CD-AB05-F641-1B87-5606C2366E3F}"/>
              </a:ext>
            </a:extLst>
          </p:cNvPr>
          <p:cNvPicPr>
            <a:picLocks noChangeAspect="1"/>
          </p:cNvPicPr>
          <p:nvPr/>
        </p:nvPicPr>
        <p:blipFill>
          <a:blip r:embed="rId7"/>
          <a:stretch>
            <a:fillRect/>
          </a:stretch>
        </p:blipFill>
        <p:spPr>
          <a:xfrm>
            <a:off x="10934753" y="5743893"/>
            <a:ext cx="1110231" cy="979994"/>
          </a:xfrm>
          <a:prstGeom prst="rect">
            <a:avLst/>
          </a:prstGeom>
          <a:ln>
            <a:noFill/>
          </a:ln>
          <a:effectLst>
            <a:outerShdw blurRad="292100" dist="139700" dir="2700000" algn="tl" rotWithShape="0">
              <a:srgbClr val="333333">
                <a:alpha val="65000"/>
              </a:srgbClr>
            </a:outerShdw>
          </a:effectLst>
        </p:spPr>
      </p:pic>
      <p:pic>
        <p:nvPicPr>
          <p:cNvPr id="4" name="Image 3" descr="Le Groupe - NextRoad">
            <a:extLst>
              <a:ext uri="{FF2B5EF4-FFF2-40B4-BE49-F238E27FC236}">
                <a16:creationId xmlns:a16="http://schemas.microsoft.com/office/drawing/2014/main" id="{D791D127-AC87-3D5B-B375-43661CDE38E6}"/>
              </a:ext>
            </a:extLst>
          </p:cNvPr>
          <p:cNvPicPr>
            <a:picLocks noChangeAspect="1"/>
          </p:cNvPicPr>
          <p:nvPr/>
        </p:nvPicPr>
        <p:blipFill>
          <a:blip r:embed="rId8"/>
          <a:stretch>
            <a:fillRect/>
          </a:stretch>
        </p:blipFill>
        <p:spPr>
          <a:xfrm>
            <a:off x="9220194" y="5690841"/>
            <a:ext cx="1567543" cy="1086098"/>
          </a:xfrm>
          <a:prstGeom prst="rect">
            <a:avLst/>
          </a:prstGeom>
        </p:spPr>
      </p:pic>
      <p:sp>
        <p:nvSpPr>
          <p:cNvPr id="8" name="Footer Placeholder 4">
            <a:extLst>
              <a:ext uri="{FF2B5EF4-FFF2-40B4-BE49-F238E27FC236}">
                <a16:creationId xmlns:a16="http://schemas.microsoft.com/office/drawing/2014/main" id="{6FC3A252-8E80-9603-72B6-E2E1BCE95FB4}"/>
              </a:ext>
            </a:extLst>
          </p:cNvPr>
          <p:cNvSpPr>
            <a:spLocks noGrp="1"/>
          </p:cNvSpPr>
          <p:nvPr>
            <p:ph type="ftr" sz="quarter" idx="11"/>
          </p:nvPr>
        </p:nvSpPr>
        <p:spPr>
          <a:xfrm>
            <a:off x="217474" y="6326155"/>
            <a:ext cx="2397957" cy="365125"/>
          </a:xfrm>
        </p:spPr>
        <p:txBody>
          <a:bodyPr/>
          <a:lstStyle>
            <a:lvl1pPr>
              <a:defRPr sz="1100" b="1"/>
            </a:lvl1pPr>
          </a:lstStyle>
          <a:p>
            <a:r>
              <a:rPr lang="fr-FR" dirty="0">
                <a:solidFill>
                  <a:schemeClr val="tx1">
                    <a:lumMod val="75000"/>
                    <a:lumOff val="25000"/>
                  </a:schemeClr>
                </a:solidFill>
                <a:ea typeface="+mn-lt"/>
                <a:cs typeface="+mn-lt"/>
              </a:rPr>
              <a:t>Tiburce </a:t>
            </a:r>
            <a:r>
              <a:rPr lang="fr-FR" dirty="0" err="1">
                <a:solidFill>
                  <a:schemeClr val="tx1">
                    <a:lumMod val="75000"/>
                    <a:lumOff val="25000"/>
                  </a:schemeClr>
                </a:solidFill>
                <a:ea typeface="+mn-lt"/>
                <a:cs typeface="+mn-lt"/>
              </a:rPr>
              <a:t>Rioult</a:t>
            </a:r>
            <a:r>
              <a:rPr lang="fr-FR" dirty="0">
                <a:solidFill>
                  <a:schemeClr val="tx1">
                    <a:lumMod val="75000"/>
                    <a:lumOff val="25000"/>
                  </a:schemeClr>
                </a:solidFill>
                <a:ea typeface="+mn-lt"/>
                <a:cs typeface="+mn-lt"/>
              </a:rPr>
              <a:t> BTS SIO 2024-2026</a:t>
            </a:r>
          </a:p>
          <a:p>
            <a:endParaRPr lang="fr-FR" dirty="0"/>
          </a:p>
        </p:txBody>
      </p:sp>
    </p:spTree>
    <p:extLst>
      <p:ext uri="{BB962C8B-B14F-4D97-AF65-F5344CB8AC3E}">
        <p14:creationId xmlns:p14="http://schemas.microsoft.com/office/powerpoint/2010/main" val="24179359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07495D2-8A13-1F03-B635-06C13FCBC938}"/>
              </a:ext>
            </a:extLst>
          </p:cNvPr>
          <p:cNvSpPr>
            <a:spLocks noGrp="1"/>
          </p:cNvSpPr>
          <p:nvPr>
            <p:ph type="title"/>
          </p:nvPr>
        </p:nvSpPr>
        <p:spPr>
          <a:xfrm>
            <a:off x="2592926" y="206602"/>
            <a:ext cx="3570129" cy="1005840"/>
          </a:xfrm>
        </p:spPr>
        <p:txBody>
          <a:bodyPr anchor="b">
            <a:normAutofit/>
          </a:bodyPr>
          <a:lstStyle/>
          <a:p>
            <a:r>
              <a:rPr lang="fr-FR" sz="2800" b="1" dirty="0">
                <a:latin typeface="+mn-lt"/>
                <a:ea typeface="+mn-ea"/>
                <a:cs typeface="+mn-cs"/>
              </a:rPr>
              <a:t>SOMMAIRE</a:t>
            </a:r>
          </a:p>
        </p:txBody>
      </p:sp>
      <p:sp>
        <p:nvSpPr>
          <p:cNvPr id="3" name="Espace réservé du contenu 2">
            <a:extLst>
              <a:ext uri="{FF2B5EF4-FFF2-40B4-BE49-F238E27FC236}">
                <a16:creationId xmlns:a16="http://schemas.microsoft.com/office/drawing/2014/main" id="{4659E392-4706-6995-F8D6-29C13A3BEB49}"/>
              </a:ext>
            </a:extLst>
          </p:cNvPr>
          <p:cNvSpPr>
            <a:spLocks noGrp="1"/>
          </p:cNvSpPr>
          <p:nvPr>
            <p:ph idx="1"/>
          </p:nvPr>
        </p:nvSpPr>
        <p:spPr>
          <a:xfrm>
            <a:off x="2589212" y="1609344"/>
            <a:ext cx="4513499" cy="4301878"/>
          </a:xfrm>
        </p:spPr>
        <p:txBody>
          <a:bodyPr vert="horz" lIns="91440" tIns="45720" rIns="91440" bIns="45720" rtlCol="0" anchor="t">
            <a:noAutofit/>
          </a:bodyPr>
          <a:lstStyle/>
          <a:p>
            <a:r>
              <a:rPr lang="fr-FR" sz="1600" b="1" dirty="0"/>
              <a:t>-1. Introduction au management durable</a:t>
            </a:r>
          </a:p>
          <a:p>
            <a:pPr marL="0" indent="0">
              <a:buNone/>
            </a:pPr>
            <a:endParaRPr lang="fr-FR" sz="1600" b="1" dirty="0"/>
          </a:p>
          <a:p>
            <a:r>
              <a:rPr lang="fr-FR" sz="1600" b="1" dirty="0"/>
              <a:t>-2. Impact économique et social</a:t>
            </a:r>
          </a:p>
          <a:p>
            <a:endParaRPr lang="fr-FR" sz="1600" b="1" dirty="0"/>
          </a:p>
          <a:p>
            <a:r>
              <a:rPr lang="fr-FR" sz="1600" b="1" dirty="0"/>
              <a:t>-3. Cadres réglementaires et normes</a:t>
            </a:r>
          </a:p>
          <a:p>
            <a:pPr marL="0" indent="0">
              <a:buNone/>
            </a:pPr>
            <a:endParaRPr lang="fr-FR" sz="1600" b="1" dirty="0"/>
          </a:p>
          <a:p>
            <a:r>
              <a:rPr lang="fr-FR" sz="1600" b="1" dirty="0"/>
              <a:t>-4. Principes fondamentaux</a:t>
            </a:r>
          </a:p>
          <a:p>
            <a:endParaRPr lang="fr-FR" sz="1600" b="1" dirty="0"/>
          </a:p>
          <a:p>
            <a:r>
              <a:rPr lang="fr-FR" sz="1600" b="1" dirty="0"/>
              <a:t>-5. Exemples de bonnes pratiques</a:t>
            </a:r>
          </a:p>
          <a:p>
            <a:endParaRPr lang="fr-FR" sz="1600" b="1" dirty="0"/>
          </a:p>
          <a:p>
            <a:r>
              <a:rPr lang="fr-FR" sz="1600" b="1" dirty="0"/>
              <a:t>-6. Perspectives</a:t>
            </a:r>
          </a:p>
        </p:txBody>
      </p:sp>
      <p:pic>
        <p:nvPicPr>
          <p:cNvPr id="7" name="Graphic 6" descr="Durabilité">
            <a:extLst>
              <a:ext uri="{FF2B5EF4-FFF2-40B4-BE49-F238E27FC236}">
                <a16:creationId xmlns:a16="http://schemas.microsoft.com/office/drawing/2014/main" id="{39C2D512-3876-2C1A-DF45-D4CF7BED8E5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997927" y="1297127"/>
            <a:ext cx="3755572" cy="3755572"/>
          </a:xfrm>
          <a:prstGeom prst="rect">
            <a:avLst/>
          </a:prstGeom>
        </p:spPr>
      </p:pic>
      <p:sp>
        <p:nvSpPr>
          <p:cNvPr id="6" name="Footer Placeholder 4">
            <a:extLst>
              <a:ext uri="{FF2B5EF4-FFF2-40B4-BE49-F238E27FC236}">
                <a16:creationId xmlns:a16="http://schemas.microsoft.com/office/drawing/2014/main" id="{113D62D8-44BE-4C16-83B3-E5A25A6A1E45}"/>
              </a:ext>
            </a:extLst>
          </p:cNvPr>
          <p:cNvSpPr>
            <a:spLocks noGrp="1"/>
          </p:cNvSpPr>
          <p:nvPr>
            <p:ph type="ftr" sz="quarter" idx="11"/>
          </p:nvPr>
        </p:nvSpPr>
        <p:spPr>
          <a:xfrm>
            <a:off x="217474" y="6326155"/>
            <a:ext cx="2397957" cy="365125"/>
          </a:xfrm>
        </p:spPr>
        <p:txBody>
          <a:bodyPr/>
          <a:lstStyle>
            <a:lvl1pPr>
              <a:defRPr sz="1100" b="1"/>
            </a:lvl1pPr>
          </a:lstStyle>
          <a:p>
            <a:r>
              <a:rPr lang="fr-FR" dirty="0">
                <a:solidFill>
                  <a:schemeClr val="tx1">
                    <a:lumMod val="75000"/>
                    <a:lumOff val="25000"/>
                  </a:schemeClr>
                </a:solidFill>
                <a:ea typeface="+mn-lt"/>
                <a:cs typeface="+mn-lt"/>
              </a:rPr>
              <a:t>Tiburce </a:t>
            </a:r>
            <a:r>
              <a:rPr lang="fr-FR" dirty="0" err="1">
                <a:solidFill>
                  <a:schemeClr val="tx1">
                    <a:lumMod val="75000"/>
                    <a:lumOff val="25000"/>
                  </a:schemeClr>
                </a:solidFill>
                <a:ea typeface="+mn-lt"/>
                <a:cs typeface="+mn-lt"/>
              </a:rPr>
              <a:t>Rioult</a:t>
            </a:r>
            <a:r>
              <a:rPr lang="fr-FR" dirty="0">
                <a:solidFill>
                  <a:schemeClr val="tx1">
                    <a:lumMod val="75000"/>
                    <a:lumOff val="25000"/>
                  </a:schemeClr>
                </a:solidFill>
                <a:ea typeface="+mn-lt"/>
                <a:cs typeface="+mn-lt"/>
              </a:rPr>
              <a:t> BTS SIO 2024-2026</a:t>
            </a:r>
          </a:p>
          <a:p>
            <a:endParaRPr lang="fr-FR" dirty="0"/>
          </a:p>
        </p:txBody>
      </p:sp>
    </p:spTree>
    <p:extLst>
      <p:ext uri="{BB962C8B-B14F-4D97-AF65-F5344CB8AC3E}">
        <p14:creationId xmlns:p14="http://schemas.microsoft.com/office/powerpoint/2010/main" val="31377815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A3D9AEEE-1CCD-43C0-BA3E-16D60A6E23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C4AA98EC-1D2E-CFFE-AB4F-88932054ECDD}"/>
              </a:ext>
            </a:extLst>
          </p:cNvPr>
          <p:cNvSpPr>
            <a:spLocks noGrp="1"/>
          </p:cNvSpPr>
          <p:nvPr>
            <p:ph type="title"/>
          </p:nvPr>
        </p:nvSpPr>
        <p:spPr>
          <a:xfrm>
            <a:off x="1259893" y="3101093"/>
            <a:ext cx="2454052" cy="3029344"/>
          </a:xfrm>
        </p:spPr>
        <p:txBody>
          <a:bodyPr>
            <a:normAutofit/>
          </a:bodyPr>
          <a:lstStyle/>
          <a:p>
            <a:r>
              <a:rPr lang="fr-FR" sz="2500">
                <a:solidFill>
                  <a:schemeClr val="bg1"/>
                </a:solidFill>
              </a:rPr>
              <a:t>1. Introduction au management durable</a:t>
            </a:r>
            <a:br>
              <a:rPr lang="fr-FR" sz="2500">
                <a:solidFill>
                  <a:schemeClr val="bg1"/>
                </a:solidFill>
              </a:rPr>
            </a:br>
            <a:endParaRPr lang="fr-FR" sz="2500">
              <a:solidFill>
                <a:schemeClr val="bg1"/>
              </a:solidFill>
            </a:endParaRPr>
          </a:p>
        </p:txBody>
      </p:sp>
      <p:sp>
        <p:nvSpPr>
          <p:cNvPr id="16" name="Freeform 11">
            <a:extLst>
              <a:ext uri="{FF2B5EF4-FFF2-40B4-BE49-F238E27FC236}">
                <a16:creationId xmlns:a16="http://schemas.microsoft.com/office/drawing/2014/main" id="{60F880A6-33D3-4EEC-A780-B73559B9F2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fr-FR"/>
          </a:p>
        </p:txBody>
      </p:sp>
      <p:sp useBgFill="1">
        <p:nvSpPr>
          <p:cNvPr id="17" name="Rectangle 16">
            <a:extLst>
              <a:ext uri="{FF2B5EF4-FFF2-40B4-BE49-F238E27FC236}">
                <a16:creationId xmlns:a16="http://schemas.microsoft.com/office/drawing/2014/main" id="{2C6246ED-0535-4496-A8F6-1E80CC4EB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8" name="Espace réservé du contenu 2">
            <a:extLst>
              <a:ext uri="{FF2B5EF4-FFF2-40B4-BE49-F238E27FC236}">
                <a16:creationId xmlns:a16="http://schemas.microsoft.com/office/drawing/2014/main" id="{9F4CFF5C-386B-AC78-63B0-6DACFCA937CE}"/>
              </a:ext>
            </a:extLst>
          </p:cNvPr>
          <p:cNvGraphicFramePr>
            <a:graphicFrameLocks noGrp="1"/>
          </p:cNvGraphicFramePr>
          <p:nvPr>
            <p:ph idx="1"/>
            <p:extLst>
              <p:ext uri="{D42A27DB-BD31-4B8C-83A1-F6EECF244321}">
                <p14:modId xmlns:p14="http://schemas.microsoft.com/office/powerpoint/2010/main" val="1237919359"/>
              </p:ext>
            </p:extLst>
          </p:nvPr>
        </p:nvGraphicFramePr>
        <p:xfrm>
          <a:off x="4713144" y="641551"/>
          <a:ext cx="6832212" cy="52647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7" name="Espace réservé du contenu 3" descr="Aucune description de photo disponible.">
            <a:extLst>
              <a:ext uri="{FF2B5EF4-FFF2-40B4-BE49-F238E27FC236}">
                <a16:creationId xmlns:a16="http://schemas.microsoft.com/office/drawing/2014/main" id="{6B37F6E5-4EC1-4D8B-B342-AEB58B45CE77}"/>
              </a:ext>
            </a:extLst>
          </p:cNvPr>
          <p:cNvPicPr>
            <a:picLocks noChangeAspect="1"/>
          </p:cNvPicPr>
          <p:nvPr/>
        </p:nvPicPr>
        <p:blipFill>
          <a:blip r:embed="rId7"/>
          <a:stretch>
            <a:fillRect/>
          </a:stretch>
        </p:blipFill>
        <p:spPr>
          <a:xfrm>
            <a:off x="10934753" y="5743893"/>
            <a:ext cx="1110231" cy="979994"/>
          </a:xfrm>
          <a:prstGeom prst="rect">
            <a:avLst/>
          </a:prstGeom>
          <a:ln>
            <a:noFill/>
          </a:ln>
          <a:effectLst>
            <a:outerShdw blurRad="292100" dist="139700" dir="2700000" algn="tl" rotWithShape="0">
              <a:srgbClr val="333333">
                <a:alpha val="65000"/>
              </a:srgbClr>
            </a:outerShdw>
          </a:effectLst>
        </p:spPr>
      </p:pic>
      <p:pic>
        <p:nvPicPr>
          <p:cNvPr id="8" name="Image 7" descr="Le Groupe - NextRoad">
            <a:extLst>
              <a:ext uri="{FF2B5EF4-FFF2-40B4-BE49-F238E27FC236}">
                <a16:creationId xmlns:a16="http://schemas.microsoft.com/office/drawing/2014/main" id="{058D0A26-A985-4610-AF1C-6C452514A233}"/>
              </a:ext>
            </a:extLst>
          </p:cNvPr>
          <p:cNvPicPr>
            <a:picLocks noChangeAspect="1"/>
          </p:cNvPicPr>
          <p:nvPr/>
        </p:nvPicPr>
        <p:blipFill>
          <a:blip r:embed="rId8"/>
          <a:stretch>
            <a:fillRect/>
          </a:stretch>
        </p:blipFill>
        <p:spPr>
          <a:xfrm>
            <a:off x="9255463" y="5690841"/>
            <a:ext cx="1567543" cy="1086098"/>
          </a:xfrm>
          <a:prstGeom prst="rect">
            <a:avLst/>
          </a:prstGeom>
        </p:spPr>
      </p:pic>
      <p:sp>
        <p:nvSpPr>
          <p:cNvPr id="9" name="Footer Placeholder 4">
            <a:extLst>
              <a:ext uri="{FF2B5EF4-FFF2-40B4-BE49-F238E27FC236}">
                <a16:creationId xmlns:a16="http://schemas.microsoft.com/office/drawing/2014/main" id="{067E867D-09EA-4E3E-ADC4-2A80A669D692}"/>
              </a:ext>
            </a:extLst>
          </p:cNvPr>
          <p:cNvSpPr>
            <a:spLocks noGrp="1"/>
          </p:cNvSpPr>
          <p:nvPr>
            <p:ph type="ftr" sz="quarter" idx="11"/>
          </p:nvPr>
        </p:nvSpPr>
        <p:spPr>
          <a:xfrm>
            <a:off x="217474" y="6326155"/>
            <a:ext cx="2397957" cy="365125"/>
          </a:xfrm>
        </p:spPr>
        <p:txBody>
          <a:bodyPr/>
          <a:lstStyle>
            <a:lvl1pPr>
              <a:defRPr sz="1100" b="1"/>
            </a:lvl1pPr>
          </a:lstStyle>
          <a:p>
            <a:r>
              <a:rPr lang="fr-FR" dirty="0">
                <a:solidFill>
                  <a:schemeClr val="bg1"/>
                </a:solidFill>
              </a:rPr>
              <a:t>Tiburce </a:t>
            </a:r>
            <a:r>
              <a:rPr lang="fr-FR" dirty="0" err="1">
                <a:solidFill>
                  <a:schemeClr val="bg1"/>
                </a:solidFill>
              </a:rPr>
              <a:t>Rioult</a:t>
            </a:r>
            <a:r>
              <a:rPr lang="fr-FR" dirty="0">
                <a:solidFill>
                  <a:schemeClr val="bg1"/>
                </a:solidFill>
              </a:rPr>
              <a:t> BTS SIO 2024-2026</a:t>
            </a:r>
          </a:p>
          <a:p>
            <a:endParaRPr lang="fr-FR" dirty="0"/>
          </a:p>
        </p:txBody>
      </p:sp>
    </p:spTree>
    <p:extLst>
      <p:ext uri="{BB962C8B-B14F-4D97-AF65-F5344CB8AC3E}">
        <p14:creationId xmlns:p14="http://schemas.microsoft.com/office/powerpoint/2010/main" val="17252782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3D9AEEE-1CCD-43C0-BA3E-16D60A6E23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CEBA37B8-7951-06AE-64ED-575F87DC8534}"/>
              </a:ext>
            </a:extLst>
          </p:cNvPr>
          <p:cNvSpPr>
            <a:spLocks noGrp="1"/>
          </p:cNvSpPr>
          <p:nvPr>
            <p:ph type="title"/>
          </p:nvPr>
        </p:nvSpPr>
        <p:spPr>
          <a:xfrm>
            <a:off x="1259893" y="3101093"/>
            <a:ext cx="2454052" cy="3029344"/>
          </a:xfrm>
        </p:spPr>
        <p:txBody>
          <a:bodyPr>
            <a:normAutofit/>
          </a:bodyPr>
          <a:lstStyle/>
          <a:p>
            <a:r>
              <a:rPr lang="fr-FR" sz="2700">
                <a:solidFill>
                  <a:schemeClr val="bg1"/>
                </a:solidFill>
              </a:rPr>
              <a:t>2. Impact économique et social</a:t>
            </a:r>
            <a:br>
              <a:rPr lang="fr-FR" sz="2700">
                <a:solidFill>
                  <a:schemeClr val="bg1"/>
                </a:solidFill>
              </a:rPr>
            </a:br>
            <a:endParaRPr lang="fr-FR" sz="2700">
              <a:solidFill>
                <a:schemeClr val="bg1"/>
              </a:solidFill>
            </a:endParaRPr>
          </a:p>
        </p:txBody>
      </p:sp>
      <p:sp>
        <p:nvSpPr>
          <p:cNvPr id="11" name="Freeform 11">
            <a:extLst>
              <a:ext uri="{FF2B5EF4-FFF2-40B4-BE49-F238E27FC236}">
                <a16:creationId xmlns:a16="http://schemas.microsoft.com/office/drawing/2014/main" id="{60F880A6-33D3-4EEC-A780-B73559B9F2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fr-FR"/>
          </a:p>
        </p:txBody>
      </p:sp>
      <p:sp useBgFill="1">
        <p:nvSpPr>
          <p:cNvPr id="13" name="Rectangle 12">
            <a:extLst>
              <a:ext uri="{FF2B5EF4-FFF2-40B4-BE49-F238E27FC236}">
                <a16:creationId xmlns:a16="http://schemas.microsoft.com/office/drawing/2014/main" id="{2C6246ED-0535-4496-A8F6-1E80CC4EB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Espace réservé du contenu 2">
            <a:extLst>
              <a:ext uri="{FF2B5EF4-FFF2-40B4-BE49-F238E27FC236}">
                <a16:creationId xmlns:a16="http://schemas.microsoft.com/office/drawing/2014/main" id="{4CB412D2-B4E5-3F23-4459-CE1F240A5473}"/>
              </a:ext>
            </a:extLst>
          </p:cNvPr>
          <p:cNvGraphicFramePr>
            <a:graphicFrameLocks noGrp="1"/>
          </p:cNvGraphicFramePr>
          <p:nvPr>
            <p:ph idx="1"/>
            <p:extLst>
              <p:ext uri="{D42A27DB-BD31-4B8C-83A1-F6EECF244321}">
                <p14:modId xmlns:p14="http://schemas.microsoft.com/office/powerpoint/2010/main" val="3332516166"/>
              </p:ext>
            </p:extLst>
          </p:nvPr>
        </p:nvGraphicFramePr>
        <p:xfrm>
          <a:off x="4713144" y="641551"/>
          <a:ext cx="6832212" cy="52647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7" name="Espace réservé du contenu 3" descr="Aucune description de photo disponible.">
            <a:extLst>
              <a:ext uri="{FF2B5EF4-FFF2-40B4-BE49-F238E27FC236}">
                <a16:creationId xmlns:a16="http://schemas.microsoft.com/office/drawing/2014/main" id="{B167C04D-75BF-40B7-8488-B7C8DF4C70D3}"/>
              </a:ext>
            </a:extLst>
          </p:cNvPr>
          <p:cNvPicPr>
            <a:picLocks noChangeAspect="1"/>
          </p:cNvPicPr>
          <p:nvPr/>
        </p:nvPicPr>
        <p:blipFill>
          <a:blip r:embed="rId7"/>
          <a:stretch>
            <a:fillRect/>
          </a:stretch>
        </p:blipFill>
        <p:spPr>
          <a:xfrm>
            <a:off x="10934753" y="5743893"/>
            <a:ext cx="1110231" cy="979994"/>
          </a:xfrm>
          <a:prstGeom prst="rect">
            <a:avLst/>
          </a:prstGeom>
          <a:ln>
            <a:noFill/>
          </a:ln>
          <a:effectLst>
            <a:outerShdw blurRad="292100" dist="139700" dir="2700000" algn="tl" rotWithShape="0">
              <a:srgbClr val="333333">
                <a:alpha val="65000"/>
              </a:srgbClr>
            </a:outerShdw>
          </a:effectLst>
        </p:spPr>
      </p:pic>
      <p:pic>
        <p:nvPicPr>
          <p:cNvPr id="8" name="Image 7" descr="Le Groupe - NextRoad">
            <a:extLst>
              <a:ext uri="{FF2B5EF4-FFF2-40B4-BE49-F238E27FC236}">
                <a16:creationId xmlns:a16="http://schemas.microsoft.com/office/drawing/2014/main" id="{FFAE6EFB-7816-4E13-8E1C-F5661AAB1CC6}"/>
              </a:ext>
            </a:extLst>
          </p:cNvPr>
          <p:cNvPicPr>
            <a:picLocks noChangeAspect="1"/>
          </p:cNvPicPr>
          <p:nvPr/>
        </p:nvPicPr>
        <p:blipFill>
          <a:blip r:embed="rId8"/>
          <a:stretch>
            <a:fillRect/>
          </a:stretch>
        </p:blipFill>
        <p:spPr>
          <a:xfrm>
            <a:off x="9255463" y="5690841"/>
            <a:ext cx="1567543" cy="1086098"/>
          </a:xfrm>
          <a:prstGeom prst="rect">
            <a:avLst/>
          </a:prstGeom>
        </p:spPr>
      </p:pic>
      <p:sp>
        <p:nvSpPr>
          <p:cNvPr id="10" name="Footer Placeholder 4">
            <a:extLst>
              <a:ext uri="{FF2B5EF4-FFF2-40B4-BE49-F238E27FC236}">
                <a16:creationId xmlns:a16="http://schemas.microsoft.com/office/drawing/2014/main" id="{2CDCC3B3-95A9-43E0-A8B9-BFB9148B5165}"/>
              </a:ext>
            </a:extLst>
          </p:cNvPr>
          <p:cNvSpPr>
            <a:spLocks noGrp="1"/>
          </p:cNvSpPr>
          <p:nvPr>
            <p:ph type="ftr" sz="quarter" idx="11"/>
          </p:nvPr>
        </p:nvSpPr>
        <p:spPr>
          <a:xfrm>
            <a:off x="217474" y="6326155"/>
            <a:ext cx="2397957" cy="365125"/>
          </a:xfrm>
        </p:spPr>
        <p:txBody>
          <a:bodyPr/>
          <a:lstStyle>
            <a:lvl1pPr>
              <a:defRPr sz="1100" b="1"/>
            </a:lvl1pPr>
          </a:lstStyle>
          <a:p>
            <a:r>
              <a:rPr lang="fr-FR" dirty="0">
                <a:solidFill>
                  <a:schemeClr val="bg1"/>
                </a:solidFill>
              </a:rPr>
              <a:t>Tiburce </a:t>
            </a:r>
            <a:r>
              <a:rPr lang="fr-FR" dirty="0" err="1">
                <a:solidFill>
                  <a:schemeClr val="bg1"/>
                </a:solidFill>
              </a:rPr>
              <a:t>Rioult</a:t>
            </a:r>
            <a:r>
              <a:rPr lang="fr-FR" dirty="0">
                <a:solidFill>
                  <a:schemeClr val="bg1"/>
                </a:solidFill>
              </a:rPr>
              <a:t> BTS SIO 2024-2026</a:t>
            </a:r>
          </a:p>
          <a:p>
            <a:endParaRPr lang="fr-FR" dirty="0"/>
          </a:p>
        </p:txBody>
      </p:sp>
    </p:spTree>
    <p:extLst>
      <p:ext uri="{BB962C8B-B14F-4D97-AF65-F5344CB8AC3E}">
        <p14:creationId xmlns:p14="http://schemas.microsoft.com/office/powerpoint/2010/main" val="4559698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BE0789E-91A7-4246-978E-A17FE1BF95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795735" cy="6858000"/>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3C6C0BD2-8B3C-4042-B4EE-5DB7665A373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a:solidFill>
            <a:schemeClr val="bg2"/>
          </a:solidFill>
        </p:grpSpPr>
        <p:sp>
          <p:nvSpPr>
            <p:cNvPr id="11" name="Freeform 27">
              <a:extLst>
                <a:ext uri="{FF2B5EF4-FFF2-40B4-BE49-F238E27FC236}">
                  <a16:creationId xmlns:a16="http://schemas.microsoft.com/office/drawing/2014/main" id="{5F53669F-C1E6-43B8-AC6F-B44CE56BF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txBody>
            <a:bodyPr/>
            <a:lstStyle/>
            <a:p>
              <a:endParaRPr lang="fr-FR"/>
            </a:p>
          </p:txBody>
        </p:sp>
        <p:sp>
          <p:nvSpPr>
            <p:cNvPr id="12" name="Freeform 28">
              <a:extLst>
                <a:ext uri="{FF2B5EF4-FFF2-40B4-BE49-F238E27FC236}">
                  <a16:creationId xmlns:a16="http://schemas.microsoft.com/office/drawing/2014/main" id="{53966C25-DAEA-4318-8FBC-EC6FF8F5A1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txBody>
            <a:bodyPr/>
            <a:lstStyle/>
            <a:p>
              <a:endParaRPr lang="fr-FR"/>
            </a:p>
          </p:txBody>
        </p:sp>
        <p:sp>
          <p:nvSpPr>
            <p:cNvPr id="13" name="Freeform 29">
              <a:extLst>
                <a:ext uri="{FF2B5EF4-FFF2-40B4-BE49-F238E27FC236}">
                  <a16:creationId xmlns:a16="http://schemas.microsoft.com/office/drawing/2014/main" id="{ED6EA716-EAD4-4023-8673-0809A1E245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txBody>
            <a:bodyPr/>
            <a:lstStyle/>
            <a:p>
              <a:endParaRPr lang="fr-FR"/>
            </a:p>
          </p:txBody>
        </p:sp>
        <p:sp>
          <p:nvSpPr>
            <p:cNvPr id="14" name="Freeform 30">
              <a:extLst>
                <a:ext uri="{FF2B5EF4-FFF2-40B4-BE49-F238E27FC236}">
                  <a16:creationId xmlns:a16="http://schemas.microsoft.com/office/drawing/2014/main" id="{84261748-EFC0-4729-A7BB-A88FDAF6FA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txBody>
            <a:bodyPr/>
            <a:lstStyle/>
            <a:p>
              <a:endParaRPr lang="fr-FR"/>
            </a:p>
          </p:txBody>
        </p:sp>
        <p:sp>
          <p:nvSpPr>
            <p:cNvPr id="15" name="Freeform 31">
              <a:extLst>
                <a:ext uri="{FF2B5EF4-FFF2-40B4-BE49-F238E27FC236}">
                  <a16:creationId xmlns:a16="http://schemas.microsoft.com/office/drawing/2014/main" id="{2C14F808-CC69-494F-98AC-CB750416CC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txBody>
            <a:bodyPr/>
            <a:lstStyle/>
            <a:p>
              <a:endParaRPr lang="fr-FR"/>
            </a:p>
          </p:txBody>
        </p:sp>
        <p:sp>
          <p:nvSpPr>
            <p:cNvPr id="16" name="Freeform 32">
              <a:extLst>
                <a:ext uri="{FF2B5EF4-FFF2-40B4-BE49-F238E27FC236}">
                  <a16:creationId xmlns:a16="http://schemas.microsoft.com/office/drawing/2014/main" id="{F1CA3607-84D0-4085-A363-796A17B1D7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txBody>
            <a:bodyPr/>
            <a:lstStyle/>
            <a:p>
              <a:endParaRPr lang="fr-FR"/>
            </a:p>
          </p:txBody>
        </p:sp>
        <p:sp>
          <p:nvSpPr>
            <p:cNvPr id="17" name="Freeform 33">
              <a:extLst>
                <a:ext uri="{FF2B5EF4-FFF2-40B4-BE49-F238E27FC236}">
                  <a16:creationId xmlns:a16="http://schemas.microsoft.com/office/drawing/2014/main" id="{491E6160-2958-4A90-8B50-EDA182AABB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txBody>
            <a:bodyPr/>
            <a:lstStyle/>
            <a:p>
              <a:endParaRPr lang="fr-FR"/>
            </a:p>
          </p:txBody>
        </p:sp>
        <p:sp>
          <p:nvSpPr>
            <p:cNvPr id="18" name="Freeform 34">
              <a:extLst>
                <a:ext uri="{FF2B5EF4-FFF2-40B4-BE49-F238E27FC236}">
                  <a16:creationId xmlns:a16="http://schemas.microsoft.com/office/drawing/2014/main" id="{559F6CB7-E057-499B-A859-3602769892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txBody>
            <a:bodyPr/>
            <a:lstStyle/>
            <a:p>
              <a:endParaRPr lang="fr-FR"/>
            </a:p>
          </p:txBody>
        </p:sp>
        <p:sp>
          <p:nvSpPr>
            <p:cNvPr id="19" name="Freeform 35">
              <a:extLst>
                <a:ext uri="{FF2B5EF4-FFF2-40B4-BE49-F238E27FC236}">
                  <a16:creationId xmlns:a16="http://schemas.microsoft.com/office/drawing/2014/main" id="{FF12353D-CF89-4D03-8075-C161824E23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txBody>
            <a:bodyPr/>
            <a:lstStyle/>
            <a:p>
              <a:endParaRPr lang="fr-FR"/>
            </a:p>
          </p:txBody>
        </p:sp>
        <p:sp>
          <p:nvSpPr>
            <p:cNvPr id="20" name="Freeform 36">
              <a:extLst>
                <a:ext uri="{FF2B5EF4-FFF2-40B4-BE49-F238E27FC236}">
                  <a16:creationId xmlns:a16="http://schemas.microsoft.com/office/drawing/2014/main" id="{5B91C9D6-FAF2-445B-AF1B-43992602A9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txBody>
            <a:bodyPr/>
            <a:lstStyle/>
            <a:p>
              <a:endParaRPr lang="fr-FR"/>
            </a:p>
          </p:txBody>
        </p:sp>
        <p:sp>
          <p:nvSpPr>
            <p:cNvPr id="21" name="Freeform 37">
              <a:extLst>
                <a:ext uri="{FF2B5EF4-FFF2-40B4-BE49-F238E27FC236}">
                  <a16:creationId xmlns:a16="http://schemas.microsoft.com/office/drawing/2014/main" id="{570F7A1D-86B1-4AD1-B4A3-9AE2A52C85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txBody>
            <a:bodyPr/>
            <a:lstStyle/>
            <a:p>
              <a:endParaRPr lang="fr-FR"/>
            </a:p>
          </p:txBody>
        </p:sp>
        <p:sp>
          <p:nvSpPr>
            <p:cNvPr id="22" name="Freeform 38">
              <a:extLst>
                <a:ext uri="{FF2B5EF4-FFF2-40B4-BE49-F238E27FC236}">
                  <a16:creationId xmlns:a16="http://schemas.microsoft.com/office/drawing/2014/main" id="{52C6EBA8-95CC-4FE6-A8E4-3A6911E8A4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txBody>
            <a:bodyPr/>
            <a:lstStyle/>
            <a:p>
              <a:endParaRPr lang="fr-FR"/>
            </a:p>
          </p:txBody>
        </p:sp>
      </p:grpSp>
      <p:sp>
        <p:nvSpPr>
          <p:cNvPr id="2" name="Titre 1">
            <a:extLst>
              <a:ext uri="{FF2B5EF4-FFF2-40B4-BE49-F238E27FC236}">
                <a16:creationId xmlns:a16="http://schemas.microsoft.com/office/drawing/2014/main" id="{A27DF973-0704-56B0-7C91-DBC75AF84A13}"/>
              </a:ext>
            </a:extLst>
          </p:cNvPr>
          <p:cNvSpPr>
            <a:spLocks noGrp="1"/>
          </p:cNvSpPr>
          <p:nvPr>
            <p:ph type="title"/>
          </p:nvPr>
        </p:nvSpPr>
        <p:spPr>
          <a:xfrm>
            <a:off x="1217056" y="1093380"/>
            <a:ext cx="3068182" cy="4671240"/>
          </a:xfrm>
        </p:spPr>
        <p:txBody>
          <a:bodyPr anchor="ctr">
            <a:normAutofit/>
          </a:bodyPr>
          <a:lstStyle/>
          <a:p>
            <a:pPr algn="r"/>
            <a:r>
              <a:rPr lang="fr-FR" sz="3100"/>
              <a:t>3. Cadres réglementaires et normes</a:t>
            </a:r>
            <a:br>
              <a:rPr lang="fr-FR" sz="3100"/>
            </a:br>
            <a:endParaRPr lang="fr-FR" sz="3100"/>
          </a:p>
        </p:txBody>
      </p:sp>
      <p:sp>
        <p:nvSpPr>
          <p:cNvPr id="24" name="Freeform 11">
            <a:extLst>
              <a:ext uri="{FF2B5EF4-FFF2-40B4-BE49-F238E27FC236}">
                <a16:creationId xmlns:a16="http://schemas.microsoft.com/office/drawing/2014/main" id="{15EDA122-4530-45D2-A70A-B1A967AAE5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fr-FR"/>
          </a:p>
        </p:txBody>
      </p:sp>
      <p:sp>
        <p:nvSpPr>
          <p:cNvPr id="26" name="Rectangle 25">
            <a:extLst>
              <a:ext uri="{FF2B5EF4-FFF2-40B4-BE49-F238E27FC236}">
                <a16:creationId xmlns:a16="http://schemas.microsoft.com/office/drawing/2014/main" id="{9782F52E-0F94-4BFC-9F89-B054DDEAB9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5736" y="0"/>
            <a:ext cx="7396264" cy="6858000"/>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Espace réservé du contenu 2">
            <a:extLst>
              <a:ext uri="{FF2B5EF4-FFF2-40B4-BE49-F238E27FC236}">
                <a16:creationId xmlns:a16="http://schemas.microsoft.com/office/drawing/2014/main" id="{B55B9B08-8C60-C1A2-2970-9530843AC9D4}"/>
              </a:ext>
            </a:extLst>
          </p:cNvPr>
          <p:cNvSpPr>
            <a:spLocks noGrp="1"/>
          </p:cNvSpPr>
          <p:nvPr>
            <p:ph idx="1"/>
          </p:nvPr>
        </p:nvSpPr>
        <p:spPr>
          <a:xfrm>
            <a:off x="5285509" y="1093380"/>
            <a:ext cx="6219103" cy="4679250"/>
          </a:xfrm>
        </p:spPr>
        <p:txBody>
          <a:bodyPr anchor="ctr">
            <a:normAutofit/>
          </a:bodyPr>
          <a:lstStyle/>
          <a:p>
            <a:r>
              <a:rPr lang="fr-FR" dirty="0"/>
              <a:t>Normes et législations clés</a:t>
            </a:r>
          </a:p>
          <a:p>
            <a:endParaRPr lang="fr-FR" dirty="0"/>
          </a:p>
          <a:p>
            <a:r>
              <a:rPr lang="fr-FR" dirty="0"/>
              <a:t>Les entreprises sont de plus en plus tenues de se conformer à des normes et réglementations en matière de durabilité. </a:t>
            </a:r>
          </a:p>
          <a:p>
            <a:endParaRPr lang="fr-FR" dirty="0"/>
          </a:p>
          <a:p>
            <a:r>
              <a:rPr lang="fr-FR" dirty="0"/>
              <a:t>Source : </a:t>
            </a:r>
            <a:r>
              <a:rPr lang="fr-FR" dirty="0" err="1"/>
              <a:t>finance.ec.europa,eu</a:t>
            </a:r>
            <a:endParaRPr lang="fr-FR" dirty="0"/>
          </a:p>
        </p:txBody>
      </p:sp>
      <p:pic>
        <p:nvPicPr>
          <p:cNvPr id="23" name="Espace réservé du contenu 3" descr="Aucune description de photo disponible.">
            <a:extLst>
              <a:ext uri="{FF2B5EF4-FFF2-40B4-BE49-F238E27FC236}">
                <a16:creationId xmlns:a16="http://schemas.microsoft.com/office/drawing/2014/main" id="{E7CAD774-3C8B-4339-B960-EEEFDED3666C}"/>
              </a:ext>
            </a:extLst>
          </p:cNvPr>
          <p:cNvPicPr>
            <a:picLocks noChangeAspect="1"/>
          </p:cNvPicPr>
          <p:nvPr/>
        </p:nvPicPr>
        <p:blipFill>
          <a:blip r:embed="rId3"/>
          <a:stretch>
            <a:fillRect/>
          </a:stretch>
        </p:blipFill>
        <p:spPr>
          <a:xfrm>
            <a:off x="10934753" y="5743893"/>
            <a:ext cx="1110231" cy="979994"/>
          </a:xfrm>
          <a:prstGeom prst="rect">
            <a:avLst/>
          </a:prstGeom>
          <a:ln>
            <a:noFill/>
          </a:ln>
          <a:effectLst>
            <a:outerShdw blurRad="292100" dist="139700" dir="2700000" algn="tl" rotWithShape="0">
              <a:srgbClr val="333333">
                <a:alpha val="65000"/>
              </a:srgbClr>
            </a:outerShdw>
          </a:effectLst>
        </p:spPr>
      </p:pic>
      <p:pic>
        <p:nvPicPr>
          <p:cNvPr id="25" name="Image 24" descr="Le Groupe - NextRoad">
            <a:extLst>
              <a:ext uri="{FF2B5EF4-FFF2-40B4-BE49-F238E27FC236}">
                <a16:creationId xmlns:a16="http://schemas.microsoft.com/office/drawing/2014/main" id="{841ECD5C-04D0-4C57-BAA3-58CB1C0C812A}"/>
              </a:ext>
            </a:extLst>
          </p:cNvPr>
          <p:cNvPicPr>
            <a:picLocks noChangeAspect="1"/>
          </p:cNvPicPr>
          <p:nvPr/>
        </p:nvPicPr>
        <p:blipFill>
          <a:blip r:embed="rId4"/>
          <a:stretch>
            <a:fillRect/>
          </a:stretch>
        </p:blipFill>
        <p:spPr>
          <a:xfrm>
            <a:off x="9255463" y="5690841"/>
            <a:ext cx="1567543" cy="1086098"/>
          </a:xfrm>
          <a:prstGeom prst="rect">
            <a:avLst/>
          </a:prstGeom>
        </p:spPr>
      </p:pic>
      <p:sp>
        <p:nvSpPr>
          <p:cNvPr id="28" name="Footer Placeholder 4">
            <a:extLst>
              <a:ext uri="{FF2B5EF4-FFF2-40B4-BE49-F238E27FC236}">
                <a16:creationId xmlns:a16="http://schemas.microsoft.com/office/drawing/2014/main" id="{04D7C2B3-435A-4647-96C4-EB5DBAE32139}"/>
              </a:ext>
            </a:extLst>
          </p:cNvPr>
          <p:cNvSpPr>
            <a:spLocks noGrp="1"/>
          </p:cNvSpPr>
          <p:nvPr>
            <p:ph type="ftr" sz="quarter" idx="11"/>
          </p:nvPr>
        </p:nvSpPr>
        <p:spPr>
          <a:xfrm>
            <a:off x="217474" y="6326155"/>
            <a:ext cx="2397957" cy="365125"/>
          </a:xfrm>
        </p:spPr>
        <p:txBody>
          <a:bodyPr/>
          <a:lstStyle>
            <a:lvl1pPr>
              <a:defRPr sz="1100" b="1"/>
            </a:lvl1pPr>
          </a:lstStyle>
          <a:p>
            <a:r>
              <a:rPr lang="fr-FR" dirty="0">
                <a:solidFill>
                  <a:schemeClr val="tx1"/>
                </a:solidFill>
              </a:rPr>
              <a:t>Tiburce </a:t>
            </a:r>
            <a:r>
              <a:rPr lang="fr-FR" dirty="0" err="1">
                <a:solidFill>
                  <a:schemeClr val="tx1"/>
                </a:solidFill>
              </a:rPr>
              <a:t>Rioult</a:t>
            </a:r>
            <a:r>
              <a:rPr lang="fr-FR" dirty="0">
                <a:solidFill>
                  <a:schemeClr val="tx1"/>
                </a:solidFill>
              </a:rPr>
              <a:t> BTS SIO 2024-2026</a:t>
            </a:r>
          </a:p>
          <a:p>
            <a:endParaRPr lang="fr-FR" dirty="0"/>
          </a:p>
        </p:txBody>
      </p:sp>
    </p:spTree>
    <p:extLst>
      <p:ext uri="{BB962C8B-B14F-4D97-AF65-F5344CB8AC3E}">
        <p14:creationId xmlns:p14="http://schemas.microsoft.com/office/powerpoint/2010/main" val="2825402155"/>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098A2D-86CE-E14B-5662-70CA459A5A28}"/>
              </a:ext>
            </a:extLst>
          </p:cNvPr>
          <p:cNvSpPr>
            <a:spLocks noGrp="1"/>
          </p:cNvSpPr>
          <p:nvPr>
            <p:ph type="title"/>
          </p:nvPr>
        </p:nvSpPr>
        <p:spPr>
          <a:xfrm>
            <a:off x="1687669" y="624110"/>
            <a:ext cx="4137059" cy="1280890"/>
          </a:xfrm>
        </p:spPr>
        <p:txBody>
          <a:bodyPr>
            <a:normAutofit/>
          </a:bodyPr>
          <a:lstStyle/>
          <a:p>
            <a:pPr>
              <a:lnSpc>
                <a:spcPct val="90000"/>
              </a:lnSpc>
            </a:pPr>
            <a:r>
              <a:rPr lang="fr-FR" sz="2700"/>
              <a:t>4. Principes fondamentaux</a:t>
            </a:r>
            <a:br>
              <a:rPr lang="fr-FR" sz="2700"/>
            </a:br>
            <a:endParaRPr lang="fr-FR" sz="2700"/>
          </a:p>
        </p:txBody>
      </p:sp>
      <p:sp>
        <p:nvSpPr>
          <p:cNvPr id="3" name="Espace réservé du contenu 2">
            <a:extLst>
              <a:ext uri="{FF2B5EF4-FFF2-40B4-BE49-F238E27FC236}">
                <a16:creationId xmlns:a16="http://schemas.microsoft.com/office/drawing/2014/main" id="{40E1263B-1063-9378-CA71-739A827673BB}"/>
              </a:ext>
            </a:extLst>
          </p:cNvPr>
          <p:cNvSpPr>
            <a:spLocks noGrp="1"/>
          </p:cNvSpPr>
          <p:nvPr>
            <p:ph idx="1"/>
          </p:nvPr>
        </p:nvSpPr>
        <p:spPr>
          <a:xfrm>
            <a:off x="1683956" y="2133600"/>
            <a:ext cx="4140772" cy="3777622"/>
          </a:xfrm>
        </p:spPr>
        <p:txBody>
          <a:bodyPr>
            <a:normAutofit/>
          </a:bodyPr>
          <a:lstStyle/>
          <a:p>
            <a:pPr>
              <a:lnSpc>
                <a:spcPct val="90000"/>
              </a:lnSpc>
            </a:pPr>
            <a:r>
              <a:rPr lang="fr-FR">
                <a:solidFill>
                  <a:srgbClr val="000000"/>
                </a:solidFill>
              </a:rPr>
              <a:t>Les piliers du management durable :</a:t>
            </a:r>
          </a:p>
          <a:p>
            <a:pPr marL="0" indent="0">
              <a:lnSpc>
                <a:spcPct val="90000"/>
              </a:lnSpc>
              <a:buNone/>
            </a:pPr>
            <a:endParaRPr lang="fr-FR">
              <a:solidFill>
                <a:srgbClr val="000000"/>
              </a:solidFill>
            </a:endParaRPr>
          </a:p>
          <a:p>
            <a:pPr marL="0" indent="0">
              <a:lnSpc>
                <a:spcPct val="90000"/>
              </a:lnSpc>
              <a:buNone/>
            </a:pPr>
            <a:r>
              <a:rPr lang="fr-FR">
                <a:solidFill>
                  <a:srgbClr val="000000"/>
                </a:solidFill>
              </a:rPr>
              <a:t>Le management durable repose sur des principes tels que la responsabilité, la transparence, l'éthique, le respect des parties prenantes et la prise en compte des impacts environnementaux et sociaux des décisions.</a:t>
            </a:r>
          </a:p>
          <a:p>
            <a:pPr marL="0" indent="0">
              <a:lnSpc>
                <a:spcPct val="90000"/>
              </a:lnSpc>
              <a:buNone/>
            </a:pPr>
            <a:endParaRPr lang="fr-FR">
              <a:solidFill>
                <a:srgbClr val="000000"/>
              </a:solidFill>
            </a:endParaRPr>
          </a:p>
          <a:p>
            <a:pPr marL="0" indent="0">
              <a:lnSpc>
                <a:spcPct val="90000"/>
              </a:lnSpc>
              <a:buNone/>
            </a:pPr>
            <a:r>
              <a:rPr lang="fr-FR">
                <a:solidFill>
                  <a:srgbClr val="000000"/>
                </a:solidFill>
              </a:rPr>
              <a:t>Source : ISO 26000</a:t>
            </a:r>
          </a:p>
        </p:txBody>
      </p:sp>
      <p:pic>
        <p:nvPicPr>
          <p:cNvPr id="4" name="Image 3" descr="Norme ISO 26000 : Norme pour le label RSE">
            <a:extLst>
              <a:ext uri="{FF2B5EF4-FFF2-40B4-BE49-F238E27FC236}">
                <a16:creationId xmlns:a16="http://schemas.microsoft.com/office/drawing/2014/main" id="{EE6A51C9-1CCE-A889-5E23-9E523146EB0F}"/>
              </a:ext>
            </a:extLst>
          </p:cNvPr>
          <p:cNvPicPr>
            <a:picLocks noChangeAspect="1"/>
          </p:cNvPicPr>
          <p:nvPr/>
        </p:nvPicPr>
        <p:blipFill>
          <a:blip r:embed="rId3"/>
          <a:stretch>
            <a:fillRect/>
          </a:stretch>
        </p:blipFill>
        <p:spPr>
          <a:xfrm>
            <a:off x="6156323" y="645106"/>
            <a:ext cx="5322812" cy="5247747"/>
          </a:xfrm>
          <a:prstGeom prst="rect">
            <a:avLst/>
          </a:prstGeom>
          <a:ln>
            <a:noFill/>
          </a:ln>
          <a:effectLst>
            <a:softEdge rad="112500"/>
          </a:effectLst>
        </p:spPr>
      </p:pic>
      <p:sp>
        <p:nvSpPr>
          <p:cNvPr id="6" name="Footer Placeholder 4">
            <a:extLst>
              <a:ext uri="{FF2B5EF4-FFF2-40B4-BE49-F238E27FC236}">
                <a16:creationId xmlns:a16="http://schemas.microsoft.com/office/drawing/2014/main" id="{75E3CFE3-4FCF-40F6-8055-2D8800C07F38}"/>
              </a:ext>
            </a:extLst>
          </p:cNvPr>
          <p:cNvSpPr>
            <a:spLocks noGrp="1"/>
          </p:cNvSpPr>
          <p:nvPr>
            <p:ph type="ftr" sz="quarter" idx="11"/>
          </p:nvPr>
        </p:nvSpPr>
        <p:spPr>
          <a:xfrm>
            <a:off x="217474" y="6326155"/>
            <a:ext cx="2397957" cy="365125"/>
          </a:xfrm>
        </p:spPr>
        <p:txBody>
          <a:bodyPr/>
          <a:lstStyle>
            <a:lvl1pPr>
              <a:defRPr sz="1100" b="1"/>
            </a:lvl1pPr>
          </a:lstStyle>
          <a:p>
            <a:r>
              <a:rPr lang="fr-FR" dirty="0">
                <a:solidFill>
                  <a:schemeClr val="tx1">
                    <a:lumMod val="75000"/>
                    <a:lumOff val="25000"/>
                  </a:schemeClr>
                </a:solidFill>
                <a:ea typeface="+mn-lt"/>
                <a:cs typeface="+mn-lt"/>
              </a:rPr>
              <a:t>Tiburce </a:t>
            </a:r>
            <a:r>
              <a:rPr lang="fr-FR" dirty="0" err="1">
                <a:solidFill>
                  <a:schemeClr val="tx1">
                    <a:lumMod val="75000"/>
                    <a:lumOff val="25000"/>
                  </a:schemeClr>
                </a:solidFill>
                <a:ea typeface="+mn-lt"/>
                <a:cs typeface="+mn-lt"/>
              </a:rPr>
              <a:t>Rioult</a:t>
            </a:r>
            <a:r>
              <a:rPr lang="fr-FR" dirty="0">
                <a:solidFill>
                  <a:schemeClr val="tx1">
                    <a:lumMod val="75000"/>
                    <a:lumOff val="25000"/>
                  </a:schemeClr>
                </a:solidFill>
                <a:ea typeface="+mn-lt"/>
                <a:cs typeface="+mn-lt"/>
              </a:rPr>
              <a:t> BTS SIO 2024-2026</a:t>
            </a:r>
          </a:p>
          <a:p>
            <a:endParaRPr lang="fr-FR" dirty="0"/>
          </a:p>
        </p:txBody>
      </p:sp>
    </p:spTree>
    <p:extLst>
      <p:ext uri="{BB962C8B-B14F-4D97-AF65-F5344CB8AC3E}">
        <p14:creationId xmlns:p14="http://schemas.microsoft.com/office/powerpoint/2010/main" val="31913164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9FE08D8-CEA0-461E-870A-02CD15D9B9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6BA56936-CDC2-18A1-07FB-8CF928BE7264}"/>
              </a:ext>
            </a:extLst>
          </p:cNvPr>
          <p:cNvSpPr>
            <a:spLocks noGrp="1"/>
          </p:cNvSpPr>
          <p:nvPr>
            <p:ph type="title"/>
          </p:nvPr>
        </p:nvSpPr>
        <p:spPr>
          <a:xfrm>
            <a:off x="1227236" y="2175807"/>
            <a:ext cx="2454052" cy="3029344"/>
          </a:xfrm>
        </p:spPr>
        <p:txBody>
          <a:bodyPr>
            <a:normAutofit/>
          </a:bodyPr>
          <a:lstStyle/>
          <a:p>
            <a:r>
              <a:rPr lang="fr-FR" sz="3200">
                <a:solidFill>
                  <a:schemeClr val="bg1"/>
                </a:solidFill>
              </a:rPr>
              <a:t>5. Exemples de bonnes pratiques</a:t>
            </a:r>
            <a:br>
              <a:rPr lang="fr-FR" sz="3200">
                <a:solidFill>
                  <a:schemeClr val="bg1"/>
                </a:solidFill>
              </a:rPr>
            </a:br>
            <a:endParaRPr lang="fr-FR" sz="3200">
              <a:solidFill>
                <a:schemeClr val="bg1"/>
              </a:solidFill>
            </a:endParaRPr>
          </a:p>
        </p:txBody>
      </p:sp>
      <p:sp>
        <p:nvSpPr>
          <p:cNvPr id="10" name="Freeform 11">
            <a:extLst>
              <a:ext uri="{FF2B5EF4-FFF2-40B4-BE49-F238E27FC236}">
                <a16:creationId xmlns:a16="http://schemas.microsoft.com/office/drawing/2014/main" id="{2B982904-A46E-41DF-BA98-61E2300C7D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fr-FR"/>
          </a:p>
        </p:txBody>
      </p:sp>
      <p:sp useBgFill="1">
        <p:nvSpPr>
          <p:cNvPr id="12" name="Rectangle 11">
            <a:extLst>
              <a:ext uri="{FF2B5EF4-FFF2-40B4-BE49-F238E27FC236}">
                <a16:creationId xmlns:a16="http://schemas.microsoft.com/office/drawing/2014/main" id="{27018161-547E-48F7-A0D9-272C9EA5B3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Espace réservé du contenu 2">
            <a:extLst>
              <a:ext uri="{FF2B5EF4-FFF2-40B4-BE49-F238E27FC236}">
                <a16:creationId xmlns:a16="http://schemas.microsoft.com/office/drawing/2014/main" id="{42909555-8794-2A04-E3C7-D1F39307806F}"/>
              </a:ext>
            </a:extLst>
          </p:cNvPr>
          <p:cNvSpPr>
            <a:spLocks noGrp="1"/>
          </p:cNvSpPr>
          <p:nvPr>
            <p:ph idx="1"/>
          </p:nvPr>
        </p:nvSpPr>
        <p:spPr>
          <a:xfrm>
            <a:off x="4706578" y="589722"/>
            <a:ext cx="6798033" cy="5321500"/>
          </a:xfrm>
        </p:spPr>
        <p:txBody>
          <a:bodyPr anchor="ctr">
            <a:normAutofit/>
          </a:bodyPr>
          <a:lstStyle/>
          <a:p>
            <a:r>
              <a:rPr lang="fr-FR" dirty="0"/>
              <a:t>Cas concrets d'application:</a:t>
            </a:r>
          </a:p>
          <a:p>
            <a:endParaRPr lang="fr-FR" dirty="0"/>
          </a:p>
          <a:p>
            <a:pPr marL="0" indent="0">
              <a:buNone/>
            </a:pPr>
            <a:r>
              <a:rPr lang="fr-FR" dirty="0"/>
              <a:t>Des entreprises comme </a:t>
            </a:r>
            <a:r>
              <a:rPr lang="fr-FR" dirty="0" err="1"/>
              <a:t>Patagonia</a:t>
            </a:r>
            <a:r>
              <a:rPr lang="fr-FR" dirty="0"/>
              <a:t> ou Danone intègrent le développement durable à tous les niveaux : éco-conception, inclusion sociale, achats responsables, etc. Ces pratiques démontrent que la durabilité peut être un levier de performance et d'innovation.</a:t>
            </a:r>
          </a:p>
          <a:p>
            <a:pPr marL="0" indent="0">
              <a:buNone/>
            </a:pPr>
            <a:endParaRPr lang="fr-FR" dirty="0"/>
          </a:p>
          <a:p>
            <a:pPr marL="0" indent="0">
              <a:buNone/>
            </a:pPr>
            <a:r>
              <a:rPr lang="fr-FR" dirty="0"/>
              <a:t>Source : Harvard business </a:t>
            </a:r>
            <a:r>
              <a:rPr lang="fr-FR" dirty="0" err="1"/>
              <a:t>review</a:t>
            </a:r>
            <a:endParaRPr lang="fr-FR" dirty="0"/>
          </a:p>
        </p:txBody>
      </p:sp>
      <p:pic>
        <p:nvPicPr>
          <p:cNvPr id="7" name="Espace réservé du contenu 3" descr="Aucune description de photo disponible.">
            <a:extLst>
              <a:ext uri="{FF2B5EF4-FFF2-40B4-BE49-F238E27FC236}">
                <a16:creationId xmlns:a16="http://schemas.microsoft.com/office/drawing/2014/main" id="{3F1914BF-0D9C-4762-9D4E-48A1A1856983}"/>
              </a:ext>
            </a:extLst>
          </p:cNvPr>
          <p:cNvPicPr>
            <a:picLocks noChangeAspect="1"/>
          </p:cNvPicPr>
          <p:nvPr/>
        </p:nvPicPr>
        <p:blipFill>
          <a:blip r:embed="rId2"/>
          <a:stretch>
            <a:fillRect/>
          </a:stretch>
        </p:blipFill>
        <p:spPr>
          <a:xfrm>
            <a:off x="10934753" y="5743893"/>
            <a:ext cx="1110231" cy="979994"/>
          </a:xfrm>
          <a:prstGeom prst="rect">
            <a:avLst/>
          </a:prstGeom>
          <a:ln>
            <a:noFill/>
          </a:ln>
          <a:effectLst>
            <a:outerShdw blurRad="292100" dist="139700" dir="2700000" algn="tl" rotWithShape="0">
              <a:srgbClr val="333333">
                <a:alpha val="65000"/>
              </a:srgbClr>
            </a:outerShdw>
          </a:effectLst>
        </p:spPr>
      </p:pic>
      <p:pic>
        <p:nvPicPr>
          <p:cNvPr id="9" name="Image 8" descr="Le Groupe - NextRoad">
            <a:extLst>
              <a:ext uri="{FF2B5EF4-FFF2-40B4-BE49-F238E27FC236}">
                <a16:creationId xmlns:a16="http://schemas.microsoft.com/office/drawing/2014/main" id="{835D3E08-B2E4-4495-90B6-D032834A0CA1}"/>
              </a:ext>
            </a:extLst>
          </p:cNvPr>
          <p:cNvPicPr>
            <a:picLocks noChangeAspect="1"/>
          </p:cNvPicPr>
          <p:nvPr/>
        </p:nvPicPr>
        <p:blipFill>
          <a:blip r:embed="rId3"/>
          <a:stretch>
            <a:fillRect/>
          </a:stretch>
        </p:blipFill>
        <p:spPr>
          <a:xfrm>
            <a:off x="9255463" y="5690841"/>
            <a:ext cx="1567543" cy="1086098"/>
          </a:xfrm>
          <a:prstGeom prst="rect">
            <a:avLst/>
          </a:prstGeom>
        </p:spPr>
      </p:pic>
      <p:sp>
        <p:nvSpPr>
          <p:cNvPr id="11" name="Footer Placeholder 4">
            <a:extLst>
              <a:ext uri="{FF2B5EF4-FFF2-40B4-BE49-F238E27FC236}">
                <a16:creationId xmlns:a16="http://schemas.microsoft.com/office/drawing/2014/main" id="{A3C5AA27-884B-45B1-BCEB-6B09AFF6A10F}"/>
              </a:ext>
            </a:extLst>
          </p:cNvPr>
          <p:cNvSpPr>
            <a:spLocks noGrp="1"/>
          </p:cNvSpPr>
          <p:nvPr>
            <p:ph type="ftr" sz="quarter" idx="11"/>
          </p:nvPr>
        </p:nvSpPr>
        <p:spPr>
          <a:xfrm>
            <a:off x="217474" y="6326155"/>
            <a:ext cx="2397957" cy="365125"/>
          </a:xfrm>
        </p:spPr>
        <p:txBody>
          <a:bodyPr/>
          <a:lstStyle>
            <a:lvl1pPr>
              <a:defRPr sz="1100" b="1"/>
            </a:lvl1pPr>
          </a:lstStyle>
          <a:p>
            <a:r>
              <a:rPr lang="fr-FR" dirty="0">
                <a:solidFill>
                  <a:schemeClr val="bg1"/>
                </a:solidFill>
              </a:rPr>
              <a:t>Tiburce </a:t>
            </a:r>
            <a:r>
              <a:rPr lang="fr-FR" dirty="0" err="1">
                <a:solidFill>
                  <a:schemeClr val="bg1"/>
                </a:solidFill>
              </a:rPr>
              <a:t>Rioult</a:t>
            </a:r>
            <a:r>
              <a:rPr lang="fr-FR" dirty="0">
                <a:solidFill>
                  <a:schemeClr val="bg1"/>
                </a:solidFill>
              </a:rPr>
              <a:t> BTS SIO 2024-2026</a:t>
            </a:r>
          </a:p>
          <a:p>
            <a:endParaRPr lang="fr-FR" dirty="0"/>
          </a:p>
        </p:txBody>
      </p:sp>
    </p:spTree>
    <p:extLst>
      <p:ext uri="{BB962C8B-B14F-4D97-AF65-F5344CB8AC3E}">
        <p14:creationId xmlns:p14="http://schemas.microsoft.com/office/powerpoint/2010/main" val="1544021281"/>
      </p:ext>
    </p:extLst>
  </p:cSld>
  <p:clrMapOvr>
    <a:masterClrMapping/>
  </p:clrMapOvr>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700</TotalTime>
  <Words>731</Words>
  <Application>Microsoft Office PowerPoint</Application>
  <PresentationFormat>Grand écran</PresentationFormat>
  <Paragraphs>79</Paragraphs>
  <Slides>13</Slides>
  <Notes>3</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13</vt:i4>
      </vt:variant>
    </vt:vector>
  </HeadingPairs>
  <TitlesOfParts>
    <vt:vector size="18" baseType="lpstr">
      <vt:lpstr>Arial</vt:lpstr>
      <vt:lpstr>Calibri</vt:lpstr>
      <vt:lpstr>Century Gothic</vt:lpstr>
      <vt:lpstr>Wingdings 3</vt:lpstr>
      <vt:lpstr>Brin</vt:lpstr>
      <vt:lpstr>Sujet de veille technologique :</vt:lpstr>
      <vt:lpstr>Présentation du groupe NextRoad :</vt:lpstr>
      <vt:lpstr>Sécteur d’acitvité du groupe NextRoad</vt:lpstr>
      <vt:lpstr>SOMMAIRE</vt:lpstr>
      <vt:lpstr>1. Introduction au management durable </vt:lpstr>
      <vt:lpstr>2. Impact économique et social </vt:lpstr>
      <vt:lpstr>3. Cadres réglementaires et normes </vt:lpstr>
      <vt:lpstr>4. Principes fondamentaux </vt:lpstr>
      <vt:lpstr>5. Exemples de bonnes pratiques </vt:lpstr>
      <vt:lpstr>6. Perspectives</vt:lpstr>
      <vt:lpstr>Résumé</vt:lpstr>
      <vt:lpstr>Conclusion</vt:lpstr>
      <vt:lpstr>Sources utilisés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Sujet de veille technologique :</dc:title>
  <dc:creator>Tiburce RIOULT</dc:creator>
  <cp:lastModifiedBy>Tiburce RIOULT</cp:lastModifiedBy>
  <cp:revision>82</cp:revision>
  <dcterms:created xsi:type="dcterms:W3CDTF">2025-05-13T19:43:32Z</dcterms:created>
  <dcterms:modified xsi:type="dcterms:W3CDTF">2025-05-15T05:46:16Z</dcterms:modified>
</cp:coreProperties>
</file>